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7" r:id="rId15"/>
  </p:sldMasterIdLst>
  <p:notesMasterIdLst>
    <p:notesMasterId r:id="rId57"/>
  </p:notesMasterIdLst>
  <p:handoutMasterIdLst>
    <p:handoutMasterId r:id="rId58"/>
  </p:handoutMasterIdLst>
  <p:sldIdLst>
    <p:sldId id="437" r:id="rId16"/>
    <p:sldId id="408"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6" r:id="rId45"/>
    <p:sldId id="427" r:id="rId46"/>
    <p:sldId id="428" r:id="rId47"/>
    <p:sldId id="429" r:id="rId48"/>
    <p:sldId id="430" r:id="rId49"/>
    <p:sldId id="400" r:id="rId50"/>
    <p:sldId id="401" r:id="rId51"/>
    <p:sldId id="402" r:id="rId52"/>
    <p:sldId id="403" r:id="rId53"/>
    <p:sldId id="404" r:id="rId54"/>
    <p:sldId id="405" r:id="rId55"/>
    <p:sldId id="438"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00"/>
    <a:srgbClr val="599919"/>
    <a:srgbClr val="C4994C"/>
    <a:srgbClr val="009900"/>
    <a:srgbClr val="D0F517"/>
    <a:srgbClr val="DAF747"/>
    <a:srgbClr val="00C400"/>
    <a:srgbClr val="A9F151"/>
    <a:srgbClr val="FFFF66"/>
    <a:srgbClr val="DA5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9294" autoAdjust="0"/>
  </p:normalViewPr>
  <p:slideViewPr>
    <p:cSldViewPr>
      <p:cViewPr varScale="1">
        <p:scale>
          <a:sx n="81" d="100"/>
          <a:sy n="81" d="100"/>
        </p:scale>
        <p:origin x="122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6"/>
    </p:cViewPr>
  </p:sorterViewPr>
  <p:notesViewPr>
    <p:cSldViewPr>
      <p:cViewPr varScale="1">
        <p:scale>
          <a:sx n="68" d="100"/>
          <a:sy n="68" d="100"/>
        </p:scale>
        <p:origin x="2789" y="6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3066" y="154544"/>
            <a:ext cx="5001425" cy="464980"/>
          </a:xfrm>
          <a:prstGeom prst="rect">
            <a:avLst/>
          </a:prstGeom>
        </p:spPr>
        <p:txBody>
          <a:bodyPr vert="horz" lIns="91440" tIns="45720" rIns="91440" bIns="45720" rtlCol="0"/>
          <a:lstStyle>
            <a:lvl1pPr algn="l">
              <a:defRPr sz="1200"/>
            </a:lvl1pPr>
          </a:lstStyle>
          <a:p>
            <a:pPr algn="ctr"/>
            <a:endParaRPr lang="en-US" sz="1400" b="1" dirty="0"/>
          </a:p>
        </p:txBody>
      </p:sp>
      <p:sp>
        <p:nvSpPr>
          <p:cNvPr id="4" name="Footer Placeholder 3"/>
          <p:cNvSpPr>
            <a:spLocks noGrp="1"/>
          </p:cNvSpPr>
          <p:nvPr>
            <p:ph type="ftr" sz="quarter" idx="2"/>
          </p:nvPr>
        </p:nvSpPr>
        <p:spPr>
          <a:xfrm>
            <a:off x="188640" y="8706986"/>
            <a:ext cx="3099475" cy="464980"/>
          </a:xfrm>
          <a:prstGeom prst="rect">
            <a:avLst/>
          </a:prstGeom>
        </p:spPr>
        <p:txBody>
          <a:bodyPr vert="horz" lIns="91440" tIns="45720" rIns="91440" bIns="45720" rtlCol="0" anchor="b"/>
          <a:lstStyle>
            <a:lvl1pPr algn="l">
              <a:defRPr sz="1200"/>
            </a:lvl1pPr>
          </a:lstStyle>
          <a:p>
            <a:endParaRPr lang="en-US" sz="1050" i="1" dirty="0"/>
          </a:p>
        </p:txBody>
      </p:sp>
      <p:sp>
        <p:nvSpPr>
          <p:cNvPr id="5" name="Slide Number Placeholder 4"/>
          <p:cNvSpPr>
            <a:spLocks noGrp="1"/>
          </p:cNvSpPr>
          <p:nvPr>
            <p:ph type="sldNum" sz="quarter" idx="3"/>
          </p:nvPr>
        </p:nvSpPr>
        <p:spPr>
          <a:xfrm>
            <a:off x="3781214" y="8749354"/>
            <a:ext cx="2972421" cy="464980"/>
          </a:xfrm>
          <a:prstGeom prst="rect">
            <a:avLst/>
          </a:prstGeom>
        </p:spPr>
        <p:txBody>
          <a:bodyPr vert="horz" lIns="91440" tIns="45720" rIns="91440" bIns="45720" rtlCol="0" anchor="b"/>
          <a:lstStyle>
            <a:lvl1pPr algn="r">
              <a:defRPr sz="1200"/>
            </a:lvl1pPr>
          </a:lstStyle>
          <a:p>
            <a:fld id="{20E2885B-E637-4042-B2DF-30C767EA60D1}" type="slidenum">
              <a:rPr lang="en-US" smtClean="0"/>
              <a:t>‹#›</a:t>
            </a:fld>
            <a:endParaRPr lang="en-US"/>
          </a:p>
        </p:txBody>
      </p:sp>
    </p:spTree>
    <p:extLst>
      <p:ext uri="{BB962C8B-B14F-4D97-AF65-F5344CB8AC3E}">
        <p14:creationId xmlns:p14="http://schemas.microsoft.com/office/powerpoint/2010/main" val="131461669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4594"/>
            <a:ext cx="6598917" cy="464820"/>
          </a:xfrm>
          <a:prstGeom prst="rect">
            <a:avLst/>
          </a:prstGeom>
        </p:spPr>
        <p:txBody>
          <a:bodyPr vert="horz" lIns="92830" tIns="46415" rIns="92830" bIns="46415" rtlCol="0"/>
          <a:lstStyle>
            <a:lvl1pPr algn="ctr">
              <a:defRPr sz="1400" b="1"/>
            </a:lvl1pPr>
          </a:lstStyle>
          <a:p>
            <a:r>
              <a:rPr lang="fr-FR" smtClean="0"/>
              <a:t>2020 Initiative – Conversations Tour</a:t>
            </a: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r>
              <a:rPr lang="en-US" smtClean="0"/>
              <a:t>09/18/14</a:t>
            </a:r>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1BB4ECA3-34D5-43D0-B379-C607CF263204}" type="slidenum">
              <a:rPr lang="en-US" smtClean="0"/>
              <a:t>‹#›</a:t>
            </a:fld>
            <a:endParaRPr lang="en-US"/>
          </a:p>
        </p:txBody>
      </p:sp>
    </p:spTree>
    <p:extLst>
      <p:ext uri="{BB962C8B-B14F-4D97-AF65-F5344CB8AC3E}">
        <p14:creationId xmlns:p14="http://schemas.microsoft.com/office/powerpoint/2010/main" val="401028379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2</a:t>
            </a:fld>
            <a:endParaRPr lang="en-US"/>
          </a:p>
        </p:txBody>
      </p:sp>
    </p:spTree>
    <p:extLst>
      <p:ext uri="{BB962C8B-B14F-4D97-AF65-F5344CB8AC3E}">
        <p14:creationId xmlns:p14="http://schemas.microsoft.com/office/powerpoint/2010/main" val="51656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As presented by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t>12</a:t>
            </a:fld>
            <a:endParaRPr lang="en-US"/>
          </a:p>
        </p:txBody>
      </p:sp>
    </p:spTree>
    <p:extLst>
      <p:ext uri="{BB962C8B-B14F-4D97-AF65-F5344CB8AC3E}">
        <p14:creationId xmlns:p14="http://schemas.microsoft.com/office/powerpoint/2010/main" val="98664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t>13</a:t>
            </a:fld>
            <a:endParaRPr lang="en-US"/>
          </a:p>
        </p:txBody>
      </p:sp>
    </p:spTree>
    <p:extLst>
      <p:ext uri="{BB962C8B-B14F-4D97-AF65-F5344CB8AC3E}">
        <p14:creationId xmlns:p14="http://schemas.microsoft.com/office/powerpoint/2010/main" val="99663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t>14</a:t>
            </a:fld>
            <a:endParaRPr lang="en-US"/>
          </a:p>
        </p:txBody>
      </p:sp>
    </p:spTree>
    <p:extLst>
      <p:ext uri="{BB962C8B-B14F-4D97-AF65-F5344CB8AC3E}">
        <p14:creationId xmlns:p14="http://schemas.microsoft.com/office/powerpoint/2010/main" val="118698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presented by Brandon Malo</a:t>
            </a:r>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pPr/>
              <a:t>15</a:t>
            </a:fld>
            <a:endParaRPr lang="en-US"/>
          </a:p>
        </p:txBody>
      </p:sp>
    </p:spTree>
    <p:extLst>
      <p:ext uri="{BB962C8B-B14F-4D97-AF65-F5344CB8AC3E}">
        <p14:creationId xmlns:p14="http://schemas.microsoft.com/office/powerpoint/2010/main" val="209213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presented by Brandon Malo</a:t>
            </a:r>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pPr/>
              <a:t>16</a:t>
            </a:fld>
            <a:endParaRPr lang="en-US"/>
          </a:p>
        </p:txBody>
      </p:sp>
    </p:spTree>
    <p:extLst>
      <p:ext uri="{BB962C8B-B14F-4D97-AF65-F5344CB8AC3E}">
        <p14:creationId xmlns:p14="http://schemas.microsoft.com/office/powerpoint/2010/main" val="209213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a:t>
            </a:r>
            <a:r>
              <a:rPr lang="en-US" baseline="0" dirty="0" smtClean="0"/>
              <a:t> by </a:t>
            </a:r>
            <a:r>
              <a:rPr lang="en-US" baseline="0" dirty="0" err="1" smtClean="0"/>
              <a:t>Jeromey</a:t>
            </a:r>
            <a:r>
              <a:rPr lang="en-US" baseline="0" dirty="0" smtClean="0"/>
              <a:t> Martini</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a:t>
            </a:fld>
            <a:endParaRPr lang="en-US"/>
          </a:p>
        </p:txBody>
      </p:sp>
    </p:spTree>
    <p:extLst>
      <p:ext uri="{BB962C8B-B14F-4D97-AF65-F5344CB8AC3E}">
        <p14:creationId xmlns:p14="http://schemas.microsoft.com/office/powerpoint/2010/main" val="165098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presented by Brandon Malo</a:t>
            </a:r>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presented by Brandon Malo</a:t>
            </a:r>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a:t>
            </a:r>
          </a:p>
          <a:p>
            <a:endParaRPr lang="en-US" dirty="0"/>
          </a:p>
        </p:txBody>
      </p:sp>
      <p:sp>
        <p:nvSpPr>
          <p:cNvPr id="4" name="Header Placeholder 3"/>
          <p:cNvSpPr>
            <a:spLocks noGrp="1"/>
          </p:cNvSpPr>
          <p:nvPr>
            <p:ph type="hdr" sz="quarter" idx="10"/>
          </p:nvPr>
        </p:nvSpPr>
        <p:spPr/>
        <p:txBody>
          <a:bodyPr/>
          <a:lstStyle/>
          <a:p>
            <a:r>
              <a:rPr lang="fr-FR" smtClean="0">
                <a:solidFill>
                  <a:prstClr val="black"/>
                </a:solidFill>
              </a:rPr>
              <a:t>2020 Initiative – Conversations Tour</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09/18/14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 and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30</a:t>
            </a:fld>
            <a:endParaRPr lang="en-US"/>
          </a:p>
        </p:txBody>
      </p:sp>
    </p:spTree>
    <p:extLst>
      <p:ext uri="{BB962C8B-B14F-4D97-AF65-F5344CB8AC3E}">
        <p14:creationId xmlns:p14="http://schemas.microsoft.com/office/powerpoint/2010/main" val="1993879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 and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31</a:t>
            </a:fld>
            <a:endParaRPr lang="en-US"/>
          </a:p>
        </p:txBody>
      </p:sp>
    </p:spTree>
    <p:extLst>
      <p:ext uri="{BB962C8B-B14F-4D97-AF65-F5344CB8AC3E}">
        <p14:creationId xmlns:p14="http://schemas.microsoft.com/office/powerpoint/2010/main" val="10143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a:t>
            </a:r>
            <a:r>
              <a:rPr lang="en-US" baseline="0" dirty="0" smtClean="0"/>
              <a:t> by </a:t>
            </a:r>
            <a:r>
              <a:rPr lang="en-US" baseline="0" dirty="0" err="1" smtClean="0"/>
              <a:t>Jeromey</a:t>
            </a:r>
            <a:r>
              <a:rPr lang="en-US" baseline="0" dirty="0" smtClean="0"/>
              <a:t> Martini</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4</a:t>
            </a:fld>
            <a:endParaRPr lang="en-US"/>
          </a:p>
        </p:txBody>
      </p:sp>
    </p:spTree>
    <p:extLst>
      <p:ext uri="{BB962C8B-B14F-4D97-AF65-F5344CB8AC3E}">
        <p14:creationId xmlns:p14="http://schemas.microsoft.com/office/powerpoint/2010/main" val="1491186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 and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32</a:t>
            </a:fld>
            <a:endParaRPr lang="en-US"/>
          </a:p>
        </p:txBody>
      </p:sp>
    </p:spTree>
    <p:extLst>
      <p:ext uri="{BB962C8B-B14F-4D97-AF65-F5344CB8AC3E}">
        <p14:creationId xmlns:p14="http://schemas.microsoft.com/office/powerpoint/2010/main" val="252636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 and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33</a:t>
            </a:fld>
            <a:endParaRPr lang="en-US"/>
          </a:p>
        </p:txBody>
      </p:sp>
    </p:spTree>
    <p:extLst>
      <p:ext uri="{BB962C8B-B14F-4D97-AF65-F5344CB8AC3E}">
        <p14:creationId xmlns:p14="http://schemas.microsoft.com/office/powerpoint/2010/main" val="249497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Brandon Malo and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34</a:t>
            </a:fld>
            <a:endParaRPr lang="en-US"/>
          </a:p>
        </p:txBody>
      </p:sp>
    </p:spTree>
    <p:extLst>
      <p:ext uri="{BB962C8B-B14F-4D97-AF65-F5344CB8AC3E}">
        <p14:creationId xmlns:p14="http://schemas.microsoft.com/office/powerpoint/2010/main" val="1226802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35</a:t>
            </a:fld>
            <a:endParaRPr lang="en-US"/>
          </a:p>
        </p:txBody>
      </p:sp>
    </p:spTree>
    <p:extLst>
      <p:ext uri="{BB962C8B-B14F-4D97-AF65-F5344CB8AC3E}">
        <p14:creationId xmlns:p14="http://schemas.microsoft.com/office/powerpoint/2010/main" val="111880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a:t>
            </a:r>
            <a:r>
              <a:rPr lang="en-US" baseline="0" dirty="0" smtClean="0"/>
              <a:t> by </a:t>
            </a:r>
            <a:r>
              <a:rPr lang="en-US" baseline="0" dirty="0" err="1" smtClean="0"/>
              <a:t>Jeromey</a:t>
            </a:r>
            <a:r>
              <a:rPr lang="en-US" baseline="0" dirty="0" smtClean="0"/>
              <a:t> Martini</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5</a:t>
            </a:fld>
            <a:endParaRPr lang="en-US"/>
          </a:p>
        </p:txBody>
      </p:sp>
    </p:spTree>
    <p:extLst>
      <p:ext uri="{BB962C8B-B14F-4D97-AF65-F5344CB8AC3E}">
        <p14:creationId xmlns:p14="http://schemas.microsoft.com/office/powerpoint/2010/main" val="327830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a:t>
            </a:r>
            <a:r>
              <a:rPr lang="en-US" baseline="0" dirty="0" smtClean="0"/>
              <a:t> by </a:t>
            </a:r>
            <a:r>
              <a:rPr lang="en-US" baseline="0" dirty="0" err="1" smtClean="0"/>
              <a:t>Jeromey</a:t>
            </a:r>
            <a:r>
              <a:rPr lang="en-US" baseline="0" dirty="0" smtClean="0"/>
              <a:t> Martini</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6</a:t>
            </a:fld>
            <a:endParaRPr lang="en-US"/>
          </a:p>
        </p:txBody>
      </p:sp>
    </p:spTree>
    <p:extLst>
      <p:ext uri="{BB962C8B-B14F-4D97-AF65-F5344CB8AC3E}">
        <p14:creationId xmlns:p14="http://schemas.microsoft.com/office/powerpoint/2010/main" val="173253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a:t>
            </a:r>
            <a:r>
              <a:rPr lang="en-US" baseline="0" dirty="0" smtClean="0"/>
              <a:t> by </a:t>
            </a:r>
            <a:r>
              <a:rPr lang="en-US" baseline="0" dirty="0" err="1" smtClean="0"/>
              <a:t>Jeromey</a:t>
            </a:r>
            <a:r>
              <a:rPr lang="en-US" baseline="0" dirty="0" smtClean="0"/>
              <a:t> Martini</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7</a:t>
            </a:fld>
            <a:endParaRPr lang="en-US"/>
          </a:p>
        </p:txBody>
      </p:sp>
    </p:spTree>
    <p:extLst>
      <p:ext uri="{BB962C8B-B14F-4D97-AF65-F5344CB8AC3E}">
        <p14:creationId xmlns:p14="http://schemas.microsoft.com/office/powerpoint/2010/main" val="8390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presented by Will </a:t>
            </a:r>
            <a:r>
              <a:rPr lang="en-US" dirty="0" err="1" smtClean="0"/>
              <a:t>Sloos</a:t>
            </a:r>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t>9</a:t>
            </a:fld>
            <a:endParaRPr lang="en-US"/>
          </a:p>
        </p:txBody>
      </p:sp>
    </p:spTree>
    <p:extLst>
      <p:ext uri="{BB962C8B-B14F-4D97-AF65-F5344CB8AC3E}">
        <p14:creationId xmlns:p14="http://schemas.microsoft.com/office/powerpoint/2010/main" val="12021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a:p>
        </p:txBody>
      </p:sp>
      <p:sp>
        <p:nvSpPr>
          <p:cNvPr id="5" name="Footer Placeholder 4"/>
          <p:cNvSpPr>
            <a:spLocks noGrp="1"/>
          </p:cNvSpPr>
          <p:nvPr>
            <p:ph type="ftr" sz="quarter" idx="11"/>
          </p:nvPr>
        </p:nvSpPr>
        <p:spPr/>
        <p:txBody>
          <a:bodyPr/>
          <a:lstStyle/>
          <a:p>
            <a:r>
              <a:rPr lang="en-US" smtClean="0"/>
              <a:t>09/18/14</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t>10</a:t>
            </a:fld>
            <a:endParaRPr lang="en-US"/>
          </a:p>
        </p:txBody>
      </p:sp>
    </p:spTree>
    <p:extLst>
      <p:ext uri="{BB962C8B-B14F-4D97-AF65-F5344CB8AC3E}">
        <p14:creationId xmlns:p14="http://schemas.microsoft.com/office/powerpoint/2010/main" val="96240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presented by Will </a:t>
            </a:r>
            <a:r>
              <a:rPr lang="en-US" dirty="0" err="1" smtClean="0"/>
              <a:t>Sloos</a:t>
            </a:r>
            <a:endParaRPr lang="en-US" dirty="0" smtClean="0"/>
          </a:p>
          <a:p>
            <a:endParaRPr lang="en-US" dirty="0"/>
          </a:p>
        </p:txBody>
      </p:sp>
      <p:sp>
        <p:nvSpPr>
          <p:cNvPr id="4" name="Header Placeholder 3"/>
          <p:cNvSpPr>
            <a:spLocks noGrp="1"/>
          </p:cNvSpPr>
          <p:nvPr>
            <p:ph type="hdr" sz="quarter" idx="10"/>
          </p:nvPr>
        </p:nvSpPr>
        <p:spPr/>
        <p:txBody>
          <a:bodyPr/>
          <a:lstStyle/>
          <a:p>
            <a:r>
              <a:rPr lang="fr-FR" smtClean="0"/>
              <a:t>2020 Initiative – Conversations Tour</a:t>
            </a:r>
            <a:endParaRPr lang="en-US" dirty="0"/>
          </a:p>
        </p:txBody>
      </p:sp>
      <p:sp>
        <p:nvSpPr>
          <p:cNvPr id="5" name="Footer Placeholder 4"/>
          <p:cNvSpPr>
            <a:spLocks noGrp="1"/>
          </p:cNvSpPr>
          <p:nvPr>
            <p:ph type="ftr" sz="quarter" idx="11"/>
          </p:nvPr>
        </p:nvSpPr>
        <p:spPr/>
        <p:txBody>
          <a:bodyPr/>
          <a:lstStyle/>
          <a:p>
            <a:r>
              <a:rPr lang="en-US" smtClean="0"/>
              <a:t>09/18/14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11</a:t>
            </a:fld>
            <a:endParaRPr lang="en-US"/>
          </a:p>
        </p:txBody>
      </p:sp>
    </p:spTree>
    <p:extLst>
      <p:ext uri="{BB962C8B-B14F-4D97-AF65-F5344CB8AC3E}">
        <p14:creationId xmlns:p14="http://schemas.microsoft.com/office/powerpoint/2010/main" val="262733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00408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4379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81073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09078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71869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85707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16553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902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4198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60251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21788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91495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81175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3079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9149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77981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09035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00660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5873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31267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348127646"/>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01487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13484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21817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43149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22872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0675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84389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759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9481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19276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20557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1939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45942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53027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5635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35239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85496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0778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3252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88714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69040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23544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917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349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2058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3434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5906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35134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86228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913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0603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2960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78677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1371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89508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1830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2842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23203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40172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3740405275"/>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69"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1997380344"/>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69" y="2268141"/>
            <a:ext cx="7358063" cy="2321719"/>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2314297365"/>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1381650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23370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2196183755"/>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213964049"/>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195741522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69"/>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2992083317"/>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685291"/>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774627"/>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621908"/>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3861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57736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8817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3161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3241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2962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93304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73005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96369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69137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94253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51322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71658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61370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6225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47308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5604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0402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13969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827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7641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1353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50531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82515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76286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0739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42680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73246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81260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74698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26864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48568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3534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1791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75185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26934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5943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90703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53962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81721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88472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20361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7482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90951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09171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99779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03280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24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13915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37686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20504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90983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06066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7577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5877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7603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38395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4149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6007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8219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85139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5537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14783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10689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62739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30114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85824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04138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557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89265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704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44107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54549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5529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6495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06685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72636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76203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21418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8437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670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63720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79388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0866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t>2/28/2016</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4515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4181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19263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614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175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84197260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ransition spd="med"/>
  <p:txStyles>
    <p:titleStyle>
      <a:lvl1pPr algn="ctr" defTabSz="410751">
        <a:defRPr sz="5600">
          <a:latin typeface="+mn-lt"/>
          <a:ea typeface="+mn-ea"/>
          <a:cs typeface="+mn-cs"/>
          <a:sym typeface="Helvetica Light"/>
        </a:defRPr>
      </a:lvl1pPr>
      <a:lvl2pPr indent="160729" algn="ctr" defTabSz="410751">
        <a:defRPr sz="5600">
          <a:latin typeface="+mn-lt"/>
          <a:ea typeface="+mn-ea"/>
          <a:cs typeface="+mn-cs"/>
          <a:sym typeface="Helvetica Light"/>
        </a:defRPr>
      </a:lvl2pPr>
      <a:lvl3pPr indent="321457" algn="ctr" defTabSz="410751">
        <a:defRPr sz="5600">
          <a:latin typeface="+mn-lt"/>
          <a:ea typeface="+mn-ea"/>
          <a:cs typeface="+mn-cs"/>
          <a:sym typeface="Helvetica Light"/>
        </a:defRPr>
      </a:lvl3pPr>
      <a:lvl4pPr indent="482186" algn="ctr" defTabSz="410751">
        <a:defRPr sz="5600">
          <a:latin typeface="+mn-lt"/>
          <a:ea typeface="+mn-ea"/>
          <a:cs typeface="+mn-cs"/>
          <a:sym typeface="Helvetica Light"/>
        </a:defRPr>
      </a:lvl4pPr>
      <a:lvl5pPr indent="642915" algn="ctr" defTabSz="410751">
        <a:defRPr sz="5600">
          <a:latin typeface="+mn-lt"/>
          <a:ea typeface="+mn-ea"/>
          <a:cs typeface="+mn-cs"/>
          <a:sym typeface="Helvetica Light"/>
        </a:defRPr>
      </a:lvl5pPr>
      <a:lvl6pPr indent="803643" algn="ctr" defTabSz="410751">
        <a:defRPr sz="5600">
          <a:latin typeface="+mn-lt"/>
          <a:ea typeface="+mn-ea"/>
          <a:cs typeface="+mn-cs"/>
          <a:sym typeface="Helvetica Light"/>
        </a:defRPr>
      </a:lvl6pPr>
      <a:lvl7pPr indent="964372" algn="ctr" defTabSz="410751">
        <a:defRPr sz="5600">
          <a:latin typeface="+mn-lt"/>
          <a:ea typeface="+mn-ea"/>
          <a:cs typeface="+mn-cs"/>
          <a:sym typeface="Helvetica Light"/>
        </a:defRPr>
      </a:lvl7pPr>
      <a:lvl8pPr indent="1125101" algn="ctr" defTabSz="410751">
        <a:defRPr sz="5600">
          <a:latin typeface="+mn-lt"/>
          <a:ea typeface="+mn-ea"/>
          <a:cs typeface="+mn-cs"/>
          <a:sym typeface="Helvetica Light"/>
        </a:defRPr>
      </a:lvl8pPr>
      <a:lvl9pPr indent="1285829" algn="ctr" defTabSz="410751">
        <a:defRPr sz="5600">
          <a:latin typeface="+mn-lt"/>
          <a:ea typeface="+mn-ea"/>
          <a:cs typeface="+mn-cs"/>
          <a:sym typeface="Helvetica Light"/>
        </a:defRPr>
      </a:lvl9pPr>
    </p:titleStyle>
    <p:bodyStyle>
      <a:lvl1pPr marL="312528" indent="-312528" defTabSz="410751">
        <a:spcBef>
          <a:spcPts val="2953"/>
        </a:spcBef>
        <a:buSzPct val="75000"/>
        <a:buChar char="•"/>
        <a:defRPr sz="2500">
          <a:latin typeface="+mn-lt"/>
          <a:ea typeface="+mn-ea"/>
          <a:cs typeface="+mn-cs"/>
          <a:sym typeface="Helvetica Light"/>
        </a:defRPr>
      </a:lvl1pPr>
      <a:lvl2pPr marL="625056" indent="-312528" defTabSz="410751">
        <a:spcBef>
          <a:spcPts val="2953"/>
        </a:spcBef>
        <a:buSzPct val="75000"/>
        <a:buChar char="•"/>
        <a:defRPr sz="2500">
          <a:latin typeface="+mn-lt"/>
          <a:ea typeface="+mn-ea"/>
          <a:cs typeface="+mn-cs"/>
          <a:sym typeface="Helvetica Light"/>
        </a:defRPr>
      </a:lvl2pPr>
      <a:lvl3pPr marL="937584" indent="-312528" defTabSz="410751">
        <a:spcBef>
          <a:spcPts val="2953"/>
        </a:spcBef>
        <a:buSzPct val="75000"/>
        <a:buChar char="•"/>
        <a:defRPr sz="2500">
          <a:latin typeface="+mn-lt"/>
          <a:ea typeface="+mn-ea"/>
          <a:cs typeface="+mn-cs"/>
          <a:sym typeface="Helvetica Light"/>
        </a:defRPr>
      </a:lvl3pPr>
      <a:lvl4pPr marL="1250112" indent="-312528" defTabSz="410751">
        <a:spcBef>
          <a:spcPts val="2953"/>
        </a:spcBef>
        <a:buSzPct val="75000"/>
        <a:buChar char="•"/>
        <a:defRPr sz="2500">
          <a:latin typeface="+mn-lt"/>
          <a:ea typeface="+mn-ea"/>
          <a:cs typeface="+mn-cs"/>
          <a:sym typeface="Helvetica Light"/>
        </a:defRPr>
      </a:lvl4pPr>
      <a:lvl5pPr marL="1562640" indent="-312528" defTabSz="410751">
        <a:spcBef>
          <a:spcPts val="2953"/>
        </a:spcBef>
        <a:buSzPct val="75000"/>
        <a:buChar char="•"/>
        <a:defRPr sz="2500">
          <a:latin typeface="+mn-lt"/>
          <a:ea typeface="+mn-ea"/>
          <a:cs typeface="+mn-cs"/>
          <a:sym typeface="Helvetica Light"/>
        </a:defRPr>
      </a:lvl5pPr>
      <a:lvl6pPr marL="1875168" indent="-312528" defTabSz="410751">
        <a:spcBef>
          <a:spcPts val="2953"/>
        </a:spcBef>
        <a:buSzPct val="75000"/>
        <a:buChar char="•"/>
        <a:defRPr sz="2500">
          <a:latin typeface="+mn-lt"/>
          <a:ea typeface="+mn-ea"/>
          <a:cs typeface="+mn-cs"/>
          <a:sym typeface="Helvetica Light"/>
        </a:defRPr>
      </a:lvl6pPr>
      <a:lvl7pPr marL="2187696" indent="-312528" defTabSz="410751">
        <a:spcBef>
          <a:spcPts val="2953"/>
        </a:spcBef>
        <a:buSzPct val="75000"/>
        <a:buChar char="•"/>
        <a:defRPr sz="2500">
          <a:latin typeface="+mn-lt"/>
          <a:ea typeface="+mn-ea"/>
          <a:cs typeface="+mn-cs"/>
          <a:sym typeface="Helvetica Light"/>
        </a:defRPr>
      </a:lvl7pPr>
      <a:lvl8pPr marL="2500224" indent="-312528" defTabSz="410751">
        <a:spcBef>
          <a:spcPts val="2953"/>
        </a:spcBef>
        <a:buSzPct val="75000"/>
        <a:buChar char="•"/>
        <a:defRPr sz="2500">
          <a:latin typeface="+mn-lt"/>
          <a:ea typeface="+mn-ea"/>
          <a:cs typeface="+mn-cs"/>
          <a:sym typeface="Helvetica Light"/>
        </a:defRPr>
      </a:lvl8pPr>
      <a:lvl9pPr marL="2812752" indent="-312528" defTabSz="410751">
        <a:spcBef>
          <a:spcPts val="2953"/>
        </a:spcBef>
        <a:buSzPct val="75000"/>
        <a:buChar char="•"/>
        <a:defRPr sz="2500">
          <a:latin typeface="+mn-lt"/>
          <a:ea typeface="+mn-ea"/>
          <a:cs typeface="+mn-cs"/>
          <a:sym typeface="Helvetica Light"/>
        </a:defRPr>
      </a:lvl9pPr>
    </p:bodyStyle>
    <p:otherStyle>
      <a:lvl1pPr algn="ctr" defTabSz="410751">
        <a:defRPr>
          <a:solidFill>
            <a:schemeClr val="tx1"/>
          </a:solidFill>
          <a:latin typeface="+mn-lt"/>
          <a:ea typeface="+mn-ea"/>
          <a:cs typeface="+mn-cs"/>
          <a:sym typeface="Helvetica Light"/>
        </a:defRPr>
      </a:lvl1pPr>
      <a:lvl2pPr indent="160729" algn="ctr" defTabSz="410751">
        <a:defRPr>
          <a:solidFill>
            <a:schemeClr val="tx1"/>
          </a:solidFill>
          <a:latin typeface="+mn-lt"/>
          <a:ea typeface="+mn-ea"/>
          <a:cs typeface="+mn-cs"/>
          <a:sym typeface="Helvetica Light"/>
        </a:defRPr>
      </a:lvl2pPr>
      <a:lvl3pPr indent="321457" algn="ctr" defTabSz="410751">
        <a:defRPr>
          <a:solidFill>
            <a:schemeClr val="tx1"/>
          </a:solidFill>
          <a:latin typeface="+mn-lt"/>
          <a:ea typeface="+mn-ea"/>
          <a:cs typeface="+mn-cs"/>
          <a:sym typeface="Helvetica Light"/>
        </a:defRPr>
      </a:lvl3pPr>
      <a:lvl4pPr indent="482186" algn="ctr" defTabSz="410751">
        <a:defRPr>
          <a:solidFill>
            <a:schemeClr val="tx1"/>
          </a:solidFill>
          <a:latin typeface="+mn-lt"/>
          <a:ea typeface="+mn-ea"/>
          <a:cs typeface="+mn-cs"/>
          <a:sym typeface="Helvetica Light"/>
        </a:defRPr>
      </a:lvl4pPr>
      <a:lvl5pPr indent="642915" algn="ctr" defTabSz="410751">
        <a:defRPr>
          <a:solidFill>
            <a:schemeClr val="tx1"/>
          </a:solidFill>
          <a:latin typeface="+mn-lt"/>
          <a:ea typeface="+mn-ea"/>
          <a:cs typeface="+mn-cs"/>
          <a:sym typeface="Helvetica Light"/>
        </a:defRPr>
      </a:lvl5pPr>
      <a:lvl6pPr indent="803643" algn="ctr" defTabSz="410751">
        <a:defRPr>
          <a:solidFill>
            <a:schemeClr val="tx1"/>
          </a:solidFill>
          <a:latin typeface="+mn-lt"/>
          <a:ea typeface="+mn-ea"/>
          <a:cs typeface="+mn-cs"/>
          <a:sym typeface="Helvetica Light"/>
        </a:defRPr>
      </a:lvl6pPr>
      <a:lvl7pPr indent="964372" algn="ctr" defTabSz="410751">
        <a:defRPr>
          <a:solidFill>
            <a:schemeClr val="tx1"/>
          </a:solidFill>
          <a:latin typeface="+mn-lt"/>
          <a:ea typeface="+mn-ea"/>
          <a:cs typeface="+mn-cs"/>
          <a:sym typeface="Helvetica Light"/>
        </a:defRPr>
      </a:lvl7pPr>
      <a:lvl8pPr indent="1125101" algn="ctr" defTabSz="410751">
        <a:defRPr>
          <a:solidFill>
            <a:schemeClr val="tx1"/>
          </a:solidFill>
          <a:latin typeface="+mn-lt"/>
          <a:ea typeface="+mn-ea"/>
          <a:cs typeface="+mn-cs"/>
          <a:sym typeface="Helvetica Light"/>
        </a:defRPr>
      </a:lvl8pPr>
      <a:lvl9pPr indent="1285829" algn="ctr" defTabSz="410751">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43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4488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142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3060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997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9233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90504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648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60.xml"/><Relationship Id="rId4" Type="http://schemas.openxmlformats.org/officeDocument/2006/relationships/image" Target="../media/image17.gif"/></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0.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60.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Conversations Tour\EOD - October 9, 2014\FINAL PPT and JPGS\Intro and Spiritual Vitality sessions as jpgs\2020 Initiative - Intro and Spiritual Vitality Sessions as jpgs - 10.11.2014\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8" y="-1"/>
            <a:ext cx="9170268" cy="687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597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Implications</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340768"/>
            <a:ext cx="7921388" cy="3600400"/>
          </a:xfrm>
        </p:spPr>
        <p:txBody>
          <a:bodyPr>
            <a:noAutofit/>
          </a:bodyPr>
          <a:lstStyle/>
          <a:p>
            <a:pPr marL="457200" indent="-457200">
              <a:buFont typeface="Arial" panose="020B0604020202020204" pitchFamily="34" charset="0"/>
              <a:buChar char="•"/>
            </a:pPr>
            <a:r>
              <a:rPr lang="en-US" sz="3200" dirty="0" smtClean="0"/>
              <a:t>Seeking a truth-based thirst for God</a:t>
            </a:r>
            <a:endParaRPr lang="en-US" sz="32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994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67744" y="0"/>
            <a:ext cx="4572000" cy="6858000"/>
          </a:xfrm>
          <a:prstGeom prst="rect">
            <a:avLst/>
          </a:prstGeom>
        </p:spPr>
      </p:pic>
    </p:spTree>
    <p:extLst>
      <p:ext uri="{BB962C8B-B14F-4D97-AF65-F5344CB8AC3E}">
        <p14:creationId xmlns:p14="http://schemas.microsoft.com/office/powerpoint/2010/main" val="4243742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Implications</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340768"/>
            <a:ext cx="7921388" cy="3816424"/>
          </a:xfrm>
        </p:spPr>
        <p:txBody>
          <a:bodyPr>
            <a:noAutofit/>
          </a:bodyPr>
          <a:lstStyle/>
          <a:p>
            <a:r>
              <a:rPr lang="en-US" sz="3200" dirty="0" smtClean="0"/>
              <a:t>Leonard Sweet, </a:t>
            </a:r>
            <a:r>
              <a:rPr lang="en-US" sz="3200" i="1" dirty="0" smtClean="0"/>
              <a:t>Giving Blood: A fresh paradigm for preaching</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“The sound of great preaching is not applause, but the creaking of doors in heaven and hell, and sometimes even in the back of the church.” (11)</a:t>
            </a:r>
            <a:endParaRPr lang="en-US" sz="32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6481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260648"/>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Implications</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11560" y="980728"/>
            <a:ext cx="7921388" cy="5040560"/>
          </a:xfrm>
        </p:spPr>
        <p:txBody>
          <a:bodyPr>
            <a:noAutofit/>
          </a:bodyPr>
          <a:lstStyle/>
          <a:p>
            <a:pPr marL="457200" indent="-457200">
              <a:buFont typeface="Arial" panose="020B0604020202020204" pitchFamily="34" charset="0"/>
              <a:buChar char="•"/>
            </a:pPr>
            <a:r>
              <a:rPr lang="en-US" sz="2800" dirty="0" smtClean="0"/>
              <a:t>Sweet continues, “My preacher mom defined a bad sermon as one with no blood on the pulpit. ‘There’s no blood on the pulpit this morning,’ she would mutter to herself, sometimes in the midst of the sermon being delivered.” (16)</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To give blood from the pulpit, preachers must bleed the Scriptures when you cut them – “and their bloodletting is healing…and a balm to the soul.” (25)</a:t>
            </a:r>
            <a:endParaRPr lang="en-US" sz="28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901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260648"/>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Implications</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11560" y="980728"/>
            <a:ext cx="8136904" cy="5040560"/>
          </a:xfrm>
        </p:spPr>
        <p:txBody>
          <a:bodyPr>
            <a:noAutofit/>
          </a:bodyPr>
          <a:lstStyle/>
          <a:p>
            <a:pPr marL="457200" indent="-457200">
              <a:buAutoNum type="arabicParenR"/>
            </a:pPr>
            <a:r>
              <a:rPr lang="en-US" sz="2400" dirty="0" smtClean="0"/>
              <a:t>Image </a:t>
            </a:r>
            <a:r>
              <a:rPr lang="en-US" sz="2400" dirty="0"/>
              <a:t>exegesis seeks to exegete the </a:t>
            </a:r>
            <a:r>
              <a:rPr lang="en-US" sz="2400" dirty="0" smtClean="0"/>
              <a:t>metaphorical narrative </a:t>
            </a:r>
            <a:r>
              <a:rPr lang="en-US" sz="2400" dirty="0"/>
              <a:t>of </a:t>
            </a:r>
            <a:r>
              <a:rPr lang="en-US" sz="2400" dirty="0" smtClean="0"/>
              <a:t>Scripture</a:t>
            </a:r>
            <a:r>
              <a:rPr lang="en-US" sz="2400" dirty="0"/>
              <a:t>, not the words. This is consistent with the Hebrew art of </a:t>
            </a:r>
            <a:r>
              <a:rPr lang="en-US" sz="2400" dirty="0" smtClean="0"/>
              <a:t>Scriptural </a:t>
            </a:r>
            <a:r>
              <a:rPr lang="en-US" sz="2400" dirty="0"/>
              <a:t>exegesis, and with </a:t>
            </a:r>
            <a:r>
              <a:rPr lang="en-US" sz="2400" dirty="0" smtClean="0"/>
              <a:t>Jesus’ </a:t>
            </a:r>
            <a:r>
              <a:rPr lang="en-US" sz="2400" dirty="0"/>
              <a:t>method of teaching in </a:t>
            </a:r>
            <a:r>
              <a:rPr lang="en-US" sz="2400" dirty="0" smtClean="0"/>
              <a:t>parables.</a:t>
            </a:r>
          </a:p>
          <a:p>
            <a:pPr marL="457200" indent="-457200">
              <a:buAutoNum type="arabicParenR"/>
            </a:pPr>
            <a:endParaRPr lang="en-US" sz="1200" dirty="0"/>
          </a:p>
          <a:p>
            <a:pPr marL="457200" indent="-457200">
              <a:buAutoNum type="arabicParenR"/>
            </a:pPr>
            <a:r>
              <a:rPr lang="en-US" sz="2400" dirty="0" smtClean="0"/>
              <a:t>Preaching </a:t>
            </a:r>
            <a:r>
              <a:rPr lang="en-US" sz="2400" dirty="0"/>
              <a:t>should be EPIC (experiential, participatory, image-rich, connective). EPIC preaching is like field preaching. It allows everyone on the mission field</a:t>
            </a:r>
            <a:r>
              <a:rPr lang="en-US" sz="2400" dirty="0" smtClean="0"/>
              <a:t>.</a:t>
            </a:r>
          </a:p>
          <a:p>
            <a:pPr marL="457200" indent="-457200">
              <a:buAutoNum type="arabicParenR"/>
            </a:pPr>
            <a:endParaRPr lang="en-US" sz="1200" dirty="0" smtClean="0"/>
          </a:p>
          <a:p>
            <a:pPr marL="457200" indent="-457200">
              <a:buAutoNum type="arabicParenR"/>
            </a:pPr>
            <a:r>
              <a:rPr lang="en-US" sz="2400" dirty="0" smtClean="0"/>
              <a:t>Preaching </a:t>
            </a:r>
            <a:r>
              <a:rPr lang="en-US" sz="2400" dirty="0"/>
              <a:t>should  be </a:t>
            </a:r>
            <a:r>
              <a:rPr lang="en-US" sz="2400" dirty="0" err="1"/>
              <a:t>transincarnational</a:t>
            </a:r>
            <a:r>
              <a:rPr lang="en-US" sz="2400" dirty="0"/>
              <a:t> – facilitating a conversion experience in which people connect personally with Jesus Christ and undergo an incarnational change in mind, body, and spirit (preaching is not about the preacher).</a:t>
            </a:r>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3251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340768"/>
            <a:ext cx="7921388" cy="2880320"/>
          </a:xfrm>
        </p:spPr>
        <p:txBody>
          <a:bodyPr>
            <a:noAutofit/>
          </a:bodyPr>
          <a:lstStyle/>
          <a:p>
            <a:pPr marL="457200" lvl="0" indent="-457200">
              <a:buFontTx/>
              <a:buChar char="•"/>
            </a:pPr>
            <a:endParaRPr lang="en-US" sz="4000" dirty="0" smtClean="0"/>
          </a:p>
          <a:p>
            <a:pPr marL="457200" lvl="0" indent="-457200">
              <a:buFontTx/>
              <a:buChar char="•"/>
            </a:pPr>
            <a:r>
              <a:rPr lang="en-US" sz="4000" dirty="0" smtClean="0"/>
              <a:t>“Being an expert is a severe impediment to listening and learning.” </a:t>
            </a:r>
          </a:p>
          <a:p>
            <a:pPr marL="914400" lvl="1" indent="-457200"/>
            <a:r>
              <a:rPr lang="en-US" sz="3800" dirty="0" smtClean="0"/>
              <a:t>	– </a:t>
            </a:r>
            <a:r>
              <a:rPr lang="en-US" sz="2600" dirty="0" smtClean="0"/>
              <a:t>Adam </a:t>
            </a:r>
            <a:r>
              <a:rPr lang="en-US" sz="2600" dirty="0" err="1" smtClean="0"/>
              <a:t>Kahane</a:t>
            </a:r>
            <a:r>
              <a:rPr lang="en-US" sz="2600" dirty="0" smtClean="0"/>
              <a:t>, </a:t>
            </a:r>
            <a:r>
              <a:rPr lang="en-US" sz="2600" i="1" dirty="0" smtClean="0"/>
              <a:t>Solving Tough Problems</a:t>
            </a:r>
            <a:endParaRPr lang="en-US" sz="2600" i="1"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893182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691680"/>
            <a:ext cx="7921388" cy="2880320"/>
          </a:xfrm>
        </p:spPr>
        <p:txBody>
          <a:bodyPr>
            <a:noAutofit/>
          </a:bodyPr>
          <a:lstStyle/>
          <a:p>
            <a:pPr>
              <a:buFont typeface="Arial"/>
              <a:buChar char="•"/>
            </a:pPr>
            <a:r>
              <a:rPr lang="en-US" sz="4000" i="1" dirty="0" smtClean="0"/>
              <a:t> What place does Scripture have in </a:t>
            </a:r>
          </a:p>
          <a:p>
            <a:r>
              <a:rPr lang="en-US" sz="4000" i="1" dirty="0" smtClean="0"/>
              <a:t>   my sermon preparation?</a:t>
            </a:r>
          </a:p>
          <a:p>
            <a:endParaRPr lang="en-US" sz="2500" i="1" dirty="0" smtClean="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490404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691680"/>
            <a:ext cx="7921388" cy="2880320"/>
          </a:xfrm>
        </p:spPr>
        <p:txBody>
          <a:bodyPr>
            <a:noAutofit/>
          </a:bodyPr>
          <a:lstStyle/>
          <a:p>
            <a:pPr>
              <a:buFont typeface="Arial"/>
              <a:buChar char="•"/>
            </a:pPr>
            <a:r>
              <a:rPr lang="en-US" sz="4000" i="1" dirty="0" smtClean="0"/>
              <a:t> What place does Scripture have in </a:t>
            </a:r>
          </a:p>
          <a:p>
            <a:r>
              <a:rPr lang="en-US" sz="4000" i="1" dirty="0" smtClean="0"/>
              <a:t>   my sermon preparation?</a:t>
            </a:r>
          </a:p>
          <a:p>
            <a:endParaRPr lang="en-US" sz="2500" i="1" dirty="0" smtClean="0"/>
          </a:p>
          <a:p>
            <a:pPr>
              <a:buFont typeface="Arial"/>
              <a:buChar char="•"/>
            </a:pPr>
            <a:r>
              <a:rPr lang="en-US" sz="4000" i="1" dirty="0" smtClean="0"/>
              <a:t> How much of the Bible do I explore </a:t>
            </a:r>
          </a:p>
          <a:p>
            <a:r>
              <a:rPr lang="en-US" sz="4000" i="1" dirty="0" smtClean="0"/>
              <a:t>   through my preaching?</a:t>
            </a:r>
            <a:r>
              <a:rPr lang="en-US" sz="4000" dirty="0" smtClean="0"/>
              <a:t> </a:t>
            </a:r>
            <a:endParaRPr lang="en-US" sz="40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23960692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691680"/>
            <a:ext cx="7921388" cy="2880320"/>
          </a:xfrm>
        </p:spPr>
        <p:txBody>
          <a:bodyPr>
            <a:noAutofit/>
          </a:bodyPr>
          <a:lstStyle/>
          <a:p>
            <a:pPr>
              <a:buFont typeface="Arial"/>
              <a:buChar char="•"/>
            </a:pPr>
            <a:r>
              <a:rPr lang="en-US" sz="4000" i="1" dirty="0" smtClean="0"/>
              <a:t> Outside of preaching, how often is </a:t>
            </a:r>
          </a:p>
          <a:p>
            <a:r>
              <a:rPr lang="en-US" sz="4000" i="1" dirty="0" smtClean="0"/>
              <a:t>   Scripture read or recited in a  </a:t>
            </a:r>
          </a:p>
          <a:p>
            <a:r>
              <a:rPr lang="en-US" sz="4000" i="1" dirty="0" smtClean="0"/>
              <a:t>   worship service at my church?</a:t>
            </a:r>
          </a:p>
          <a:p>
            <a:endParaRPr lang="en-US" sz="2500" i="1" dirty="0" smtClean="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3034111" y="3244334"/>
            <a:ext cx="3075778" cy="369332"/>
          </a:xfrm>
          <a:prstGeom prst="rect">
            <a:avLst/>
          </a:prstGeom>
        </p:spPr>
        <p:txBody>
          <a:bodyPr wrap="none">
            <a:spAutoFit/>
          </a:bodyPr>
          <a:lstStyle/>
          <a:p>
            <a:r>
              <a:rPr lang="en-US" dirty="0"/>
              <a:t>As presented by Brandon Malo</a:t>
            </a:r>
            <a:endParaRPr lang="en-US" dirty="0"/>
          </a:p>
        </p:txBody>
      </p:sp>
    </p:spTree>
    <p:extLst>
      <p:ext uri="{BB962C8B-B14F-4D97-AF65-F5344CB8AC3E}">
        <p14:creationId xmlns:p14="http://schemas.microsoft.com/office/powerpoint/2010/main" val="307701323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691680"/>
            <a:ext cx="7921388" cy="2880320"/>
          </a:xfrm>
        </p:spPr>
        <p:txBody>
          <a:bodyPr>
            <a:noAutofit/>
          </a:bodyPr>
          <a:lstStyle/>
          <a:p>
            <a:pPr>
              <a:buFont typeface="Arial"/>
              <a:buChar char="•"/>
            </a:pPr>
            <a:r>
              <a:rPr lang="en-US" sz="4000" i="1" dirty="0" smtClean="0"/>
              <a:t> Outside of preaching, how often is </a:t>
            </a:r>
          </a:p>
          <a:p>
            <a:r>
              <a:rPr lang="en-US" sz="4000" i="1" dirty="0" smtClean="0"/>
              <a:t>   Scripture read or recited in a  </a:t>
            </a:r>
          </a:p>
          <a:p>
            <a:r>
              <a:rPr lang="en-US" sz="4000" i="1" dirty="0" smtClean="0"/>
              <a:t>   worship service at my church?</a:t>
            </a:r>
          </a:p>
          <a:p>
            <a:endParaRPr lang="en-US" sz="2500" i="1" dirty="0" smtClean="0"/>
          </a:p>
          <a:p>
            <a:pPr>
              <a:buFont typeface="Arial"/>
              <a:buChar char="•"/>
            </a:pPr>
            <a:r>
              <a:rPr lang="en-US" sz="4000" i="1" dirty="0" smtClean="0"/>
              <a:t> In what ways am I encouraging my  </a:t>
            </a:r>
          </a:p>
          <a:p>
            <a:r>
              <a:rPr lang="en-US" sz="4000" i="1" dirty="0" smtClean="0"/>
              <a:t>   congregation to read the Bible?</a:t>
            </a:r>
            <a:r>
              <a:rPr lang="en-US" sz="4000" dirty="0" smtClean="0"/>
              <a:t> </a:t>
            </a:r>
            <a:endParaRPr lang="en-US" sz="40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9204624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528" y="548680"/>
            <a:ext cx="8424936" cy="40533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b="1" dirty="0" smtClean="0">
                <a:solidFill>
                  <a:srgbClr val="599919"/>
                </a:solidFill>
                <a:effectLst>
                  <a:outerShdw blurRad="38100" dist="38100" dir="2700000" algn="tl">
                    <a:srgbClr val="000000">
                      <a:alpha val="43137"/>
                    </a:srgbClr>
                  </a:outerShdw>
                </a:effectLst>
              </a:rPr>
              <a:t>THEOLOGICAL VITALITY</a:t>
            </a:r>
          </a:p>
          <a:p>
            <a:endParaRPr lang="en-US" sz="1800" b="1" dirty="0" smtClean="0">
              <a:solidFill>
                <a:schemeClr val="tx1"/>
              </a:solidFill>
              <a:effectLst>
                <a:outerShdw blurRad="38100" dist="38100" dir="2700000" algn="tl">
                  <a:srgbClr val="000000">
                    <a:alpha val="43137"/>
                  </a:srgbClr>
                </a:outerShdw>
              </a:effectLst>
            </a:endParaRPr>
          </a:p>
          <a:p>
            <a:endParaRPr lang="en-US" sz="1800" dirty="0" smtClean="0">
              <a:solidFill>
                <a:schemeClr val="tx1"/>
              </a:solidFill>
            </a:endParaRPr>
          </a:p>
          <a:p>
            <a:endParaRPr lang="en-US" sz="4400" dirty="0" smtClean="0">
              <a:solidFill>
                <a:schemeClr val="tx1"/>
              </a:solidFill>
            </a:endParaRPr>
          </a:p>
          <a:p>
            <a:r>
              <a:rPr lang="en-US" sz="4400" dirty="0" smtClean="0">
                <a:solidFill>
                  <a:schemeClr val="tx1"/>
                </a:solidFill>
              </a:rPr>
              <a:t>Implications of the </a:t>
            </a:r>
          </a:p>
          <a:p>
            <a:r>
              <a:rPr lang="en-US" sz="4400" dirty="0" smtClean="0">
                <a:solidFill>
                  <a:schemeClr val="tx1"/>
                </a:solidFill>
              </a:rPr>
              <a:t>Canadian Bible Engagement Study</a:t>
            </a:r>
            <a:endParaRPr lang="en-US" sz="4400" dirty="0">
              <a:solidFill>
                <a:schemeClr val="tx1"/>
              </a:solidFill>
            </a:endParaRPr>
          </a:p>
        </p:txBody>
      </p:sp>
      <p:sp>
        <p:nvSpPr>
          <p:cNvPr id="3" name="Freeform 6"/>
          <p:cNvSpPr>
            <a:spLocks noEditPoints="1"/>
          </p:cNvSpPr>
          <p:nvPr/>
        </p:nvSpPr>
        <p:spPr bwMode="auto">
          <a:xfrm>
            <a:off x="7452320" y="4962104"/>
            <a:ext cx="2232248" cy="1890909"/>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 y="1772816"/>
            <a:ext cx="9144000" cy="144016"/>
          </a:xfrm>
          <a:prstGeom prst="rect">
            <a:avLst/>
          </a:prstGeom>
        </p:spPr>
      </p:pic>
    </p:spTree>
    <p:extLst>
      <p:ext uri="{BB962C8B-B14F-4D97-AF65-F5344CB8AC3E}">
        <p14:creationId xmlns:p14="http://schemas.microsoft.com/office/powerpoint/2010/main" val="219471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descr="The Naked Church.jpg"/>
          <p:cNvPicPr>
            <a:picLocks noChangeAspect="1"/>
          </p:cNvPicPr>
          <p:nvPr/>
        </p:nvPicPr>
        <p:blipFill>
          <a:blip r:embed="rId3"/>
          <a:stretch>
            <a:fillRect/>
          </a:stretch>
        </p:blipFill>
        <p:spPr>
          <a:xfrm rot="21111695">
            <a:off x="522798" y="357591"/>
            <a:ext cx="3757041" cy="5500172"/>
          </a:xfrm>
          <a:prstGeom prst="rect">
            <a:avLst/>
          </a:prstGeom>
        </p:spPr>
      </p:pic>
      <p:pic>
        <p:nvPicPr>
          <p:cNvPr id="12" name="Picture 11" descr="The Truth About Cramming Poster.jpg"/>
          <p:cNvPicPr>
            <a:picLocks noChangeAspect="1"/>
          </p:cNvPicPr>
          <p:nvPr/>
        </p:nvPicPr>
        <p:blipFill>
          <a:blip r:embed="rId4"/>
          <a:stretch>
            <a:fillRect/>
          </a:stretch>
        </p:blipFill>
        <p:spPr>
          <a:xfrm rot="541283">
            <a:off x="4938733" y="469657"/>
            <a:ext cx="3439423" cy="5179954"/>
          </a:xfrm>
          <a:prstGeom prst="rect">
            <a:avLst/>
          </a:prstGeom>
        </p:spPr>
      </p:pic>
    </p:spTree>
    <p:extLst>
      <p:ext uri="{BB962C8B-B14F-4D97-AF65-F5344CB8AC3E}">
        <p14:creationId xmlns:p14="http://schemas.microsoft.com/office/powerpoint/2010/main" val="391351713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 name="Picture 9"/>
          <p:cNvPicPr>
            <a:picLocks noChangeAspect="1"/>
          </p:cNvPicPr>
          <p:nvPr/>
        </p:nvPicPr>
        <p:blipFill>
          <a:blip r:embed="rId3"/>
          <a:stretch>
            <a:fillRect/>
          </a:stretch>
        </p:blipFill>
        <p:spPr>
          <a:xfrm>
            <a:off x="2590800" y="381000"/>
            <a:ext cx="3657600" cy="5378823"/>
          </a:xfrm>
          <a:prstGeom prst="rect">
            <a:avLst/>
          </a:prstGeom>
        </p:spPr>
      </p:pic>
    </p:spTree>
    <p:extLst>
      <p:ext uri="{BB962C8B-B14F-4D97-AF65-F5344CB8AC3E}">
        <p14:creationId xmlns:p14="http://schemas.microsoft.com/office/powerpoint/2010/main" val="104591414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3" name="Picture 12"/>
          <p:cNvPicPr>
            <a:picLocks noChangeAspect="1"/>
          </p:cNvPicPr>
          <p:nvPr/>
        </p:nvPicPr>
        <p:blipFill>
          <a:blip r:embed="rId3"/>
          <a:stretch>
            <a:fillRect/>
          </a:stretch>
        </p:blipFill>
        <p:spPr>
          <a:xfrm>
            <a:off x="931168" y="188640"/>
            <a:ext cx="7241232" cy="5894433"/>
          </a:xfrm>
          <a:prstGeom prst="rect">
            <a:avLst/>
          </a:prstGeom>
        </p:spPr>
      </p:pic>
    </p:spTree>
    <p:extLst>
      <p:ext uri="{BB962C8B-B14F-4D97-AF65-F5344CB8AC3E}">
        <p14:creationId xmlns:p14="http://schemas.microsoft.com/office/powerpoint/2010/main" val="390985666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Branding - i2020\2020 jpgs\Canada map on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1419"/>
            <a:ext cx="1879703" cy="1537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 y="1564050"/>
            <a:ext cx="9157220" cy="1102950"/>
          </a:xfrm>
          <a:prstGeom prst="rect">
            <a:avLst/>
          </a:prstGeom>
          <a:solidFill>
            <a:srgbClr val="59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27384"/>
            <a:ext cx="9144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11560" y="260648"/>
            <a:ext cx="6624736" cy="1080120"/>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228600" y="2895600"/>
            <a:ext cx="8640960" cy="2726333"/>
          </a:xfrm>
        </p:spPr>
        <p:txBody>
          <a:bodyPr>
            <a:noAutofit/>
          </a:bodyPr>
          <a:lstStyle/>
          <a:p>
            <a:pPr algn="ctr"/>
            <a:r>
              <a:rPr lang="en-US" sz="3500" b="1" dirty="0" smtClean="0"/>
              <a:t>Emphasize the place of Scripture</a:t>
            </a:r>
          </a:p>
          <a:p>
            <a:pPr algn="ctr"/>
            <a:endParaRPr lang="en-US" sz="3500" b="1" dirty="0" smtClean="0"/>
          </a:p>
          <a:p>
            <a:pPr algn="ctr"/>
            <a:endParaRPr lang="en-US" sz="3200" i="1" dirty="0"/>
          </a:p>
        </p:txBody>
      </p:sp>
      <p:sp>
        <p:nvSpPr>
          <p:cNvPr id="8" name="Rectangle 7"/>
          <p:cNvSpPr/>
          <p:nvPr/>
        </p:nvSpPr>
        <p:spPr>
          <a:xfrm>
            <a:off x="-4514" y="1556792"/>
            <a:ext cx="914400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11560" y="1787332"/>
            <a:ext cx="8064896" cy="1600438"/>
          </a:xfrm>
          <a:prstGeom prst="rect">
            <a:avLst/>
          </a:prstGeom>
          <a:noFill/>
        </p:spPr>
        <p:txBody>
          <a:bodyPr wrap="square" rtlCol="0">
            <a:spAutoFit/>
          </a:bodyPr>
          <a:lstStyle/>
          <a:p>
            <a:pPr algn="ctr"/>
            <a:r>
              <a:rPr lang="en-US" sz="3600" b="1" dirty="0" smtClean="0">
                <a:solidFill>
                  <a:prstClr val="black"/>
                </a:solidFill>
                <a:effectLst>
                  <a:outerShdw blurRad="38100" dist="38100" dir="2700000" algn="tl">
                    <a:srgbClr val="000000">
                      <a:alpha val="43137"/>
                    </a:srgbClr>
                  </a:outerShdw>
                </a:effectLst>
              </a:rPr>
              <a:t>Why Are We Using the Lectionary?</a:t>
            </a:r>
          </a:p>
          <a:p>
            <a:pPr algn="ctr"/>
            <a:endParaRPr lang="en-US" sz="3600" b="1" dirty="0">
              <a:solidFill>
                <a:prstClr val="white"/>
              </a:solidFill>
              <a:effectLst>
                <a:outerShdw blurRad="38100" dist="38100" dir="2700000" algn="tl">
                  <a:srgbClr val="000000">
                    <a:alpha val="43137"/>
                  </a:srgbClr>
                </a:outerShdw>
              </a:effectLst>
            </a:endParaRPr>
          </a:p>
          <a:p>
            <a:pPr algn="ctr"/>
            <a:endParaRPr lang="en-US" sz="2600" b="1" dirty="0" smtClean="0">
              <a:solidFill>
                <a:prstClr val="white"/>
              </a:solidFill>
              <a:effectLst>
                <a:outerShdw blurRad="38100" dist="38100" dir="2700000" algn="tl">
                  <a:srgbClr val="000000">
                    <a:alpha val="43137"/>
                  </a:srgbClr>
                </a:outerShdw>
              </a:effectLst>
            </a:endParaRPr>
          </a:p>
        </p:txBody>
      </p:sp>
      <p:sp>
        <p:nvSpPr>
          <p:cNvPr id="9" name="Rectangle 8"/>
          <p:cNvSpPr/>
          <p:nvPr/>
        </p:nvSpPr>
        <p:spPr>
          <a:xfrm flipV="1">
            <a:off x="5408" y="2667000"/>
            <a:ext cx="9157220" cy="76200"/>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274058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Branding - i2020\2020 jpgs\Canada map on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1419"/>
            <a:ext cx="1879703" cy="1537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 y="1564050"/>
            <a:ext cx="9157220" cy="1102950"/>
          </a:xfrm>
          <a:prstGeom prst="rect">
            <a:avLst/>
          </a:prstGeom>
          <a:solidFill>
            <a:srgbClr val="59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27384"/>
            <a:ext cx="9144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11560" y="260648"/>
            <a:ext cx="6624736" cy="1080120"/>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228600" y="2895600"/>
            <a:ext cx="8640960" cy="2726333"/>
          </a:xfrm>
        </p:spPr>
        <p:txBody>
          <a:bodyPr>
            <a:noAutofit/>
          </a:bodyPr>
          <a:lstStyle/>
          <a:p>
            <a:pPr algn="ctr"/>
            <a:r>
              <a:rPr lang="en-US" sz="3500" b="1" dirty="0" smtClean="0"/>
              <a:t>Emphasize the place of Scripture</a:t>
            </a:r>
          </a:p>
          <a:p>
            <a:pPr algn="ctr"/>
            <a:r>
              <a:rPr lang="en-US" sz="3500" b="1" dirty="0" smtClean="0"/>
              <a:t>Explore the whole of Scripture</a:t>
            </a:r>
          </a:p>
          <a:p>
            <a:pPr algn="ctr"/>
            <a:endParaRPr lang="en-US" sz="3500" b="1" dirty="0" smtClean="0"/>
          </a:p>
          <a:p>
            <a:pPr algn="ctr"/>
            <a:endParaRPr lang="en-US" sz="3200" i="1" dirty="0"/>
          </a:p>
        </p:txBody>
      </p:sp>
      <p:sp>
        <p:nvSpPr>
          <p:cNvPr id="8" name="Rectangle 7"/>
          <p:cNvSpPr/>
          <p:nvPr/>
        </p:nvSpPr>
        <p:spPr>
          <a:xfrm>
            <a:off x="-4514" y="1556792"/>
            <a:ext cx="914400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11560" y="1787332"/>
            <a:ext cx="8064896" cy="1600438"/>
          </a:xfrm>
          <a:prstGeom prst="rect">
            <a:avLst/>
          </a:prstGeom>
          <a:noFill/>
        </p:spPr>
        <p:txBody>
          <a:bodyPr wrap="square" rtlCol="0">
            <a:spAutoFit/>
          </a:bodyPr>
          <a:lstStyle/>
          <a:p>
            <a:pPr algn="ctr"/>
            <a:r>
              <a:rPr lang="en-US" sz="3600" b="1" dirty="0" smtClean="0">
                <a:solidFill>
                  <a:prstClr val="black"/>
                </a:solidFill>
                <a:effectLst>
                  <a:outerShdw blurRad="38100" dist="38100" dir="2700000" algn="tl">
                    <a:srgbClr val="000000">
                      <a:alpha val="43137"/>
                    </a:srgbClr>
                  </a:outerShdw>
                </a:effectLst>
              </a:rPr>
              <a:t>Why Are We Using the Lectionary?</a:t>
            </a:r>
          </a:p>
          <a:p>
            <a:pPr algn="ctr"/>
            <a:endParaRPr lang="en-US" sz="3600" b="1" dirty="0">
              <a:solidFill>
                <a:prstClr val="white"/>
              </a:solidFill>
              <a:effectLst>
                <a:outerShdw blurRad="38100" dist="38100" dir="2700000" algn="tl">
                  <a:srgbClr val="000000">
                    <a:alpha val="43137"/>
                  </a:srgbClr>
                </a:outerShdw>
              </a:effectLst>
            </a:endParaRPr>
          </a:p>
          <a:p>
            <a:pPr algn="ctr"/>
            <a:endParaRPr lang="en-US" sz="2600" b="1" dirty="0" smtClean="0">
              <a:solidFill>
                <a:prstClr val="white"/>
              </a:solidFill>
              <a:effectLst>
                <a:outerShdw blurRad="38100" dist="38100" dir="2700000" algn="tl">
                  <a:srgbClr val="000000">
                    <a:alpha val="43137"/>
                  </a:srgbClr>
                </a:outerShdw>
              </a:effectLst>
            </a:endParaRPr>
          </a:p>
        </p:txBody>
      </p:sp>
      <p:sp>
        <p:nvSpPr>
          <p:cNvPr id="9" name="Rectangle 8"/>
          <p:cNvSpPr/>
          <p:nvPr/>
        </p:nvSpPr>
        <p:spPr>
          <a:xfrm flipV="1">
            <a:off x="5408" y="2667000"/>
            <a:ext cx="9157220" cy="76200"/>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81768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Branding - i2020\2020 jpgs\Canada map on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1419"/>
            <a:ext cx="1879703" cy="1537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 y="1564050"/>
            <a:ext cx="9157220" cy="1102950"/>
          </a:xfrm>
          <a:prstGeom prst="rect">
            <a:avLst/>
          </a:prstGeom>
          <a:solidFill>
            <a:srgbClr val="59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27384"/>
            <a:ext cx="9144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11560" y="260648"/>
            <a:ext cx="6624736" cy="1080120"/>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228600" y="2895600"/>
            <a:ext cx="8640960" cy="2726333"/>
          </a:xfrm>
        </p:spPr>
        <p:txBody>
          <a:bodyPr>
            <a:noAutofit/>
          </a:bodyPr>
          <a:lstStyle/>
          <a:p>
            <a:pPr algn="ctr"/>
            <a:r>
              <a:rPr lang="en-US" sz="3500" b="1" dirty="0" smtClean="0"/>
              <a:t>Emphasize the place of Scripture</a:t>
            </a:r>
          </a:p>
          <a:p>
            <a:pPr algn="ctr"/>
            <a:r>
              <a:rPr lang="en-US" sz="3500" b="1" dirty="0" smtClean="0"/>
              <a:t>Explore the whole of Scripture</a:t>
            </a:r>
          </a:p>
          <a:p>
            <a:pPr algn="ctr"/>
            <a:r>
              <a:rPr lang="en-US" sz="3500" b="1" dirty="0" smtClean="0"/>
              <a:t>Encourage preparation</a:t>
            </a:r>
          </a:p>
          <a:p>
            <a:pPr algn="ctr"/>
            <a:endParaRPr lang="en-US" sz="3500" b="1" dirty="0" smtClean="0"/>
          </a:p>
          <a:p>
            <a:pPr algn="ctr"/>
            <a:endParaRPr lang="en-US" sz="3200" i="1" dirty="0"/>
          </a:p>
        </p:txBody>
      </p:sp>
      <p:sp>
        <p:nvSpPr>
          <p:cNvPr id="8" name="Rectangle 7"/>
          <p:cNvSpPr/>
          <p:nvPr/>
        </p:nvSpPr>
        <p:spPr>
          <a:xfrm>
            <a:off x="-4514" y="1556792"/>
            <a:ext cx="914400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11560" y="1787332"/>
            <a:ext cx="8064896" cy="1600438"/>
          </a:xfrm>
          <a:prstGeom prst="rect">
            <a:avLst/>
          </a:prstGeom>
          <a:noFill/>
        </p:spPr>
        <p:txBody>
          <a:bodyPr wrap="square" rtlCol="0">
            <a:spAutoFit/>
          </a:bodyPr>
          <a:lstStyle/>
          <a:p>
            <a:pPr algn="ctr"/>
            <a:r>
              <a:rPr lang="en-US" sz="3600" b="1" dirty="0" smtClean="0">
                <a:solidFill>
                  <a:prstClr val="black"/>
                </a:solidFill>
                <a:effectLst>
                  <a:outerShdw blurRad="38100" dist="38100" dir="2700000" algn="tl">
                    <a:srgbClr val="000000">
                      <a:alpha val="43137"/>
                    </a:srgbClr>
                  </a:outerShdw>
                </a:effectLst>
              </a:rPr>
              <a:t>Why Are We Using the Lectionary?</a:t>
            </a:r>
          </a:p>
          <a:p>
            <a:pPr algn="ctr"/>
            <a:endParaRPr lang="en-US" sz="3600" b="1" dirty="0">
              <a:solidFill>
                <a:prstClr val="white"/>
              </a:solidFill>
              <a:effectLst>
                <a:outerShdw blurRad="38100" dist="38100" dir="2700000" algn="tl">
                  <a:srgbClr val="000000">
                    <a:alpha val="43137"/>
                  </a:srgbClr>
                </a:outerShdw>
              </a:effectLst>
            </a:endParaRPr>
          </a:p>
          <a:p>
            <a:pPr algn="ctr"/>
            <a:endParaRPr lang="en-US" sz="2600" b="1" dirty="0" smtClean="0">
              <a:solidFill>
                <a:prstClr val="white"/>
              </a:solidFill>
              <a:effectLst>
                <a:outerShdw blurRad="38100" dist="38100" dir="2700000" algn="tl">
                  <a:srgbClr val="000000">
                    <a:alpha val="43137"/>
                  </a:srgbClr>
                </a:outerShdw>
              </a:effectLst>
            </a:endParaRPr>
          </a:p>
        </p:txBody>
      </p:sp>
      <p:sp>
        <p:nvSpPr>
          <p:cNvPr id="9" name="Rectangle 8"/>
          <p:cNvSpPr/>
          <p:nvPr/>
        </p:nvSpPr>
        <p:spPr>
          <a:xfrm flipV="1">
            <a:off x="5408" y="2667000"/>
            <a:ext cx="9157220" cy="76200"/>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812911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Branding - i2020\2020 jpgs\Canada map on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1419"/>
            <a:ext cx="1879703" cy="1537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 y="1564050"/>
            <a:ext cx="9157220" cy="1102950"/>
          </a:xfrm>
          <a:prstGeom prst="rect">
            <a:avLst/>
          </a:prstGeom>
          <a:solidFill>
            <a:srgbClr val="59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27384"/>
            <a:ext cx="9144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11560" y="260648"/>
            <a:ext cx="6624736" cy="1080120"/>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228600" y="2895600"/>
            <a:ext cx="8640960" cy="2726333"/>
          </a:xfrm>
        </p:spPr>
        <p:txBody>
          <a:bodyPr>
            <a:noAutofit/>
          </a:bodyPr>
          <a:lstStyle/>
          <a:p>
            <a:pPr algn="ctr"/>
            <a:r>
              <a:rPr lang="en-US" sz="3500" b="1" dirty="0" smtClean="0"/>
              <a:t>Emphasize the place of Scripture</a:t>
            </a:r>
          </a:p>
          <a:p>
            <a:pPr algn="ctr"/>
            <a:r>
              <a:rPr lang="en-US" sz="3500" b="1" dirty="0" smtClean="0"/>
              <a:t>Explore the whole of Scripture</a:t>
            </a:r>
          </a:p>
          <a:p>
            <a:pPr algn="ctr"/>
            <a:r>
              <a:rPr lang="en-US" sz="3500" b="1" dirty="0" smtClean="0"/>
              <a:t>Encourage preparation</a:t>
            </a:r>
          </a:p>
          <a:p>
            <a:pPr algn="ctr"/>
            <a:r>
              <a:rPr lang="en-US" sz="3500" b="1" dirty="0" smtClean="0"/>
              <a:t>Enable continuity across all ages</a:t>
            </a:r>
          </a:p>
          <a:p>
            <a:pPr algn="ctr"/>
            <a:endParaRPr lang="en-US" sz="3500" b="1" dirty="0" smtClean="0"/>
          </a:p>
          <a:p>
            <a:pPr algn="ctr"/>
            <a:endParaRPr lang="en-US" sz="3200" i="1" dirty="0"/>
          </a:p>
        </p:txBody>
      </p:sp>
      <p:sp>
        <p:nvSpPr>
          <p:cNvPr id="8" name="Rectangle 7"/>
          <p:cNvSpPr/>
          <p:nvPr/>
        </p:nvSpPr>
        <p:spPr>
          <a:xfrm>
            <a:off x="-4514" y="1556792"/>
            <a:ext cx="914400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11560" y="1787332"/>
            <a:ext cx="8064896" cy="1600438"/>
          </a:xfrm>
          <a:prstGeom prst="rect">
            <a:avLst/>
          </a:prstGeom>
          <a:noFill/>
        </p:spPr>
        <p:txBody>
          <a:bodyPr wrap="square" rtlCol="0">
            <a:spAutoFit/>
          </a:bodyPr>
          <a:lstStyle/>
          <a:p>
            <a:pPr algn="ctr"/>
            <a:r>
              <a:rPr lang="en-US" sz="3600" b="1" dirty="0" smtClean="0">
                <a:solidFill>
                  <a:prstClr val="black"/>
                </a:solidFill>
                <a:effectLst>
                  <a:outerShdw blurRad="38100" dist="38100" dir="2700000" algn="tl">
                    <a:srgbClr val="000000">
                      <a:alpha val="43137"/>
                    </a:srgbClr>
                  </a:outerShdw>
                </a:effectLst>
              </a:rPr>
              <a:t>Why Are We Using the Lectionary?</a:t>
            </a:r>
          </a:p>
          <a:p>
            <a:pPr algn="ctr"/>
            <a:endParaRPr lang="en-US" sz="3600" b="1" dirty="0">
              <a:solidFill>
                <a:prstClr val="white"/>
              </a:solidFill>
              <a:effectLst>
                <a:outerShdw blurRad="38100" dist="38100" dir="2700000" algn="tl">
                  <a:srgbClr val="000000">
                    <a:alpha val="43137"/>
                  </a:srgbClr>
                </a:outerShdw>
              </a:effectLst>
            </a:endParaRPr>
          </a:p>
          <a:p>
            <a:pPr algn="ctr"/>
            <a:endParaRPr lang="en-US" sz="2600" b="1" dirty="0" smtClean="0">
              <a:solidFill>
                <a:prstClr val="white"/>
              </a:solidFill>
              <a:effectLst>
                <a:outerShdw blurRad="38100" dist="38100" dir="2700000" algn="tl">
                  <a:srgbClr val="000000">
                    <a:alpha val="43137"/>
                  </a:srgbClr>
                </a:outerShdw>
              </a:effectLst>
            </a:endParaRPr>
          </a:p>
        </p:txBody>
      </p:sp>
      <p:sp>
        <p:nvSpPr>
          <p:cNvPr id="9" name="Rectangle 8"/>
          <p:cNvSpPr/>
          <p:nvPr/>
        </p:nvSpPr>
        <p:spPr>
          <a:xfrm flipV="1">
            <a:off x="5408" y="2667000"/>
            <a:ext cx="9157220" cy="76200"/>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403826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Branding - i2020\2020 jpgs\Canada map on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1419"/>
            <a:ext cx="1879703" cy="1537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 y="1564050"/>
            <a:ext cx="9157220" cy="1102950"/>
          </a:xfrm>
          <a:prstGeom prst="rect">
            <a:avLst/>
          </a:prstGeom>
          <a:solidFill>
            <a:srgbClr val="59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27384"/>
            <a:ext cx="9144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11560" y="260648"/>
            <a:ext cx="6624736" cy="1080120"/>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228600" y="2895600"/>
            <a:ext cx="8640960" cy="3505200"/>
          </a:xfrm>
        </p:spPr>
        <p:txBody>
          <a:bodyPr>
            <a:noAutofit/>
          </a:bodyPr>
          <a:lstStyle/>
          <a:p>
            <a:pPr algn="ctr"/>
            <a:r>
              <a:rPr lang="en-US" sz="3500" b="1" dirty="0" smtClean="0"/>
              <a:t>Emphasize the place of Scripture</a:t>
            </a:r>
          </a:p>
          <a:p>
            <a:pPr algn="ctr"/>
            <a:r>
              <a:rPr lang="en-US" sz="3500" b="1" dirty="0" smtClean="0"/>
              <a:t>Explore the whole of Scripture</a:t>
            </a:r>
          </a:p>
          <a:p>
            <a:pPr algn="ctr"/>
            <a:r>
              <a:rPr lang="en-US" sz="3500" b="1" dirty="0" smtClean="0"/>
              <a:t>Encourage preparation</a:t>
            </a:r>
          </a:p>
          <a:p>
            <a:pPr algn="ctr"/>
            <a:r>
              <a:rPr lang="en-US" sz="3500" b="1" dirty="0" smtClean="0"/>
              <a:t>Enable continuity across all ages</a:t>
            </a:r>
          </a:p>
          <a:p>
            <a:pPr algn="ctr"/>
            <a:r>
              <a:rPr lang="en-US" sz="3500" b="1" dirty="0" smtClean="0"/>
              <a:t>Demonstrate our unity</a:t>
            </a:r>
          </a:p>
          <a:p>
            <a:pPr algn="ctr"/>
            <a:endParaRPr lang="en-US" sz="3500" b="1" dirty="0" smtClean="0"/>
          </a:p>
          <a:p>
            <a:pPr algn="ctr"/>
            <a:endParaRPr lang="en-US" sz="3200" i="1" dirty="0"/>
          </a:p>
        </p:txBody>
      </p:sp>
      <p:sp>
        <p:nvSpPr>
          <p:cNvPr id="8" name="Rectangle 7"/>
          <p:cNvSpPr/>
          <p:nvPr/>
        </p:nvSpPr>
        <p:spPr>
          <a:xfrm>
            <a:off x="-4514" y="1556792"/>
            <a:ext cx="914400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11560" y="1787332"/>
            <a:ext cx="8064896" cy="1600438"/>
          </a:xfrm>
          <a:prstGeom prst="rect">
            <a:avLst/>
          </a:prstGeom>
          <a:noFill/>
        </p:spPr>
        <p:txBody>
          <a:bodyPr wrap="square" rtlCol="0">
            <a:spAutoFit/>
          </a:bodyPr>
          <a:lstStyle/>
          <a:p>
            <a:pPr algn="ctr"/>
            <a:r>
              <a:rPr lang="en-US" sz="3600" b="1" dirty="0" smtClean="0">
                <a:solidFill>
                  <a:prstClr val="black"/>
                </a:solidFill>
                <a:effectLst>
                  <a:outerShdw blurRad="38100" dist="38100" dir="2700000" algn="tl">
                    <a:srgbClr val="000000">
                      <a:alpha val="43137"/>
                    </a:srgbClr>
                  </a:outerShdw>
                </a:effectLst>
              </a:rPr>
              <a:t>Why Are We Using the Lectionary?</a:t>
            </a:r>
          </a:p>
          <a:p>
            <a:pPr algn="ctr"/>
            <a:endParaRPr lang="en-US" sz="3600" b="1" dirty="0">
              <a:solidFill>
                <a:prstClr val="white"/>
              </a:solidFill>
              <a:effectLst>
                <a:outerShdw blurRad="38100" dist="38100" dir="2700000" algn="tl">
                  <a:srgbClr val="000000">
                    <a:alpha val="43137"/>
                  </a:srgbClr>
                </a:outerShdw>
              </a:effectLst>
            </a:endParaRPr>
          </a:p>
          <a:p>
            <a:pPr algn="ctr"/>
            <a:endParaRPr lang="en-US" sz="2600" b="1" dirty="0" smtClean="0">
              <a:solidFill>
                <a:prstClr val="white"/>
              </a:solidFill>
              <a:effectLst>
                <a:outerShdw blurRad="38100" dist="38100" dir="2700000" algn="tl">
                  <a:srgbClr val="000000">
                    <a:alpha val="43137"/>
                  </a:srgbClr>
                </a:outerShdw>
              </a:effectLst>
            </a:endParaRPr>
          </a:p>
        </p:txBody>
      </p:sp>
      <p:sp>
        <p:nvSpPr>
          <p:cNvPr id="9" name="Rectangle 8"/>
          <p:cNvSpPr/>
          <p:nvPr/>
        </p:nvSpPr>
        <p:spPr>
          <a:xfrm flipV="1">
            <a:off x="5408" y="2667000"/>
            <a:ext cx="9157220" cy="76200"/>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689105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691680"/>
            <a:ext cx="7921388" cy="2423120"/>
          </a:xfrm>
        </p:spPr>
        <p:txBody>
          <a:bodyPr>
            <a:noAutofit/>
          </a:bodyPr>
          <a:lstStyle/>
          <a:p>
            <a:pPr>
              <a:buFont typeface="Arial"/>
              <a:buChar char="•"/>
            </a:pPr>
            <a:r>
              <a:rPr lang="en-US" sz="4000" dirty="0" smtClean="0"/>
              <a:t> Start with small changes:</a:t>
            </a:r>
          </a:p>
          <a:p>
            <a:pPr lvl="1">
              <a:buFont typeface="Arial"/>
              <a:buChar char="•"/>
            </a:pPr>
            <a:r>
              <a:rPr lang="en-US" sz="3800" dirty="0" smtClean="0"/>
              <a:t> public readings </a:t>
            </a:r>
          </a:p>
          <a:p>
            <a:pPr lvl="1">
              <a:buFont typeface="Arial"/>
              <a:buChar char="•"/>
            </a:pPr>
            <a:r>
              <a:rPr lang="en-US" sz="3800" dirty="0" smtClean="0"/>
              <a:t> observe seasons</a:t>
            </a:r>
            <a:endParaRPr lang="en-US" sz="38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43280220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prstClr val="black">
                    <a:lumMod val="95000"/>
                    <a:lumOff val="5000"/>
                  </a:prstClr>
                </a:solidFill>
                <a:effectLst>
                  <a:outerShdw blurRad="38100" dist="38100" dir="2700000" algn="tl">
                    <a:srgbClr val="000000">
                      <a:alpha val="43137"/>
                    </a:srgbClr>
                  </a:outerShdw>
                </a:effectLst>
                <a:cs typeface="Arial" charset="0"/>
              </a:rPr>
              <a:t>THEOLOGICAL  VITALITY</a:t>
            </a:r>
            <a:endParaRPr lang="ru-RU" sz="4000" dirty="0">
              <a:solidFill>
                <a:prstClr val="black">
                  <a:lumMod val="95000"/>
                  <a:lumOff val="5000"/>
                </a:prst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Bible Engagement in Canada</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691680"/>
            <a:ext cx="7921388" cy="2423120"/>
          </a:xfrm>
        </p:spPr>
        <p:txBody>
          <a:bodyPr>
            <a:noAutofit/>
          </a:bodyPr>
          <a:lstStyle/>
          <a:p>
            <a:pPr>
              <a:buFont typeface="Arial"/>
              <a:buChar char="•"/>
            </a:pPr>
            <a:r>
              <a:rPr lang="en-US" sz="4000" dirty="0" smtClean="0"/>
              <a:t> Start with small changes:</a:t>
            </a:r>
          </a:p>
          <a:p>
            <a:pPr lvl="1">
              <a:buFont typeface="Arial"/>
              <a:buChar char="•"/>
            </a:pPr>
            <a:r>
              <a:rPr lang="en-US" sz="3800" dirty="0" smtClean="0"/>
              <a:t> public readings </a:t>
            </a:r>
          </a:p>
          <a:p>
            <a:pPr lvl="1">
              <a:buFont typeface="Arial"/>
              <a:buChar char="•"/>
            </a:pPr>
            <a:r>
              <a:rPr lang="en-US" sz="3800" dirty="0" smtClean="0"/>
              <a:t> observe seasons</a:t>
            </a:r>
            <a:endParaRPr lang="en-US" sz="38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Content Placeholder 3"/>
          <p:cNvSpPr>
            <a:spLocks noGrp="1"/>
          </p:cNvSpPr>
          <p:nvPr>
            <p:ph sz="half" idx="2"/>
          </p:nvPr>
        </p:nvSpPr>
        <p:spPr>
          <a:xfrm>
            <a:off x="609600" y="4206280"/>
            <a:ext cx="7921388" cy="2423120"/>
          </a:xfrm>
        </p:spPr>
        <p:txBody>
          <a:bodyPr>
            <a:noAutofit/>
          </a:bodyPr>
          <a:lstStyle/>
          <a:p>
            <a:pPr>
              <a:buFont typeface="Arial"/>
              <a:buChar char="•"/>
            </a:pPr>
            <a:r>
              <a:rPr lang="en-US" sz="4000" dirty="0" smtClean="0"/>
              <a:t> The medium is the message</a:t>
            </a:r>
            <a:endParaRPr lang="en-US" sz="3800" dirty="0"/>
          </a:p>
        </p:txBody>
      </p:sp>
    </p:spTree>
    <p:extLst>
      <p:ext uri="{BB962C8B-B14F-4D97-AF65-F5344CB8AC3E}">
        <p14:creationId xmlns:p14="http://schemas.microsoft.com/office/powerpoint/2010/main" val="28684560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60648"/>
            <a:ext cx="8570069" cy="6427552"/>
          </a:xfrm>
        </p:spPr>
      </p:pic>
    </p:spTree>
    <p:extLst>
      <p:ext uri="{BB962C8B-B14F-4D97-AF65-F5344CB8AC3E}">
        <p14:creationId xmlns:p14="http://schemas.microsoft.com/office/powerpoint/2010/main" val="235534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body" idx="1"/>
          </p:nvPr>
        </p:nvSpPr>
        <p:spPr>
          <a:prstGeom prst="rect">
            <a:avLst/>
          </a:prstGeom>
        </p:spPr>
        <p:txBody>
          <a:bodyPr/>
          <a:lstStyle/>
          <a:p>
            <a:pPr lvl="0">
              <a:defRPr sz="1800"/>
            </a:pPr>
            <a:r>
              <a:rPr/>
              <a:t>confidence, conversation, and community</a:t>
            </a:r>
          </a:p>
          <a:p>
            <a:pPr lvl="0">
              <a:defRPr sz="1800"/>
            </a:pPr>
            <a:r>
              <a:rPr/>
              <a:t>Bible Engagement in Canada, 2013 </a:t>
            </a:r>
          </a:p>
        </p:txBody>
      </p:sp>
      <p:pic>
        <p:nvPicPr>
          <p:cNvPr id="33" name="discussion.jpg"/>
          <p:cNvPicPr/>
          <p:nvPr/>
        </p:nvPicPr>
        <p:blipFill>
          <a:blip r:embed="rId3">
            <a:extLst/>
          </a:blip>
          <a:srcRect t="1185" b="1185"/>
          <a:stretch>
            <a:fillRect/>
          </a:stretch>
        </p:blipFill>
        <p:spPr>
          <a:xfrm>
            <a:off x="1129606" y="446485"/>
            <a:ext cx="6875859" cy="4161234"/>
          </a:xfrm>
          <a:prstGeom prst="rect">
            <a:avLst/>
          </a:prstGeom>
          <a:ln w="12700">
            <a:miter lim="400000"/>
          </a:ln>
        </p:spPr>
      </p:pic>
      <p:sp>
        <p:nvSpPr>
          <p:cNvPr id="34" name="Shape 34"/>
          <p:cNvSpPr>
            <a:spLocks noGrp="1"/>
          </p:cNvSpPr>
          <p:nvPr>
            <p:ph type="title"/>
          </p:nvPr>
        </p:nvSpPr>
        <p:spPr>
          <a:xfrm>
            <a:off x="892969" y="1052736"/>
            <a:ext cx="7358063" cy="4581326"/>
          </a:xfrm>
          <a:prstGeom prst="rect">
            <a:avLst/>
          </a:prstGeom>
        </p:spPr>
        <p:txBody>
          <a:bodyPr/>
          <a:lstStyle/>
          <a:p>
            <a:pPr lvl="0">
              <a:defRPr sz="1800"/>
            </a:pPr>
            <a:r>
              <a:rPr sz="5600" b="1" dirty="0">
                <a:effectLst>
                  <a:outerShdw blurRad="38100" dist="38100" dir="2700000" algn="tl">
                    <a:srgbClr val="000000">
                      <a:alpha val="43137"/>
                    </a:srgbClr>
                  </a:outerShdw>
                </a:effectLst>
                <a:latin typeface="+mn-lt"/>
              </a:rPr>
              <a:t>…discussions…</a:t>
            </a:r>
          </a:p>
        </p:txBody>
      </p:sp>
      <p:sp>
        <p:nvSpPr>
          <p:cNvPr id="5" name="Shape 32"/>
          <p:cNvSpPr txBox="1">
            <a:spLocks/>
          </p:cNvSpPr>
          <p:nvPr/>
        </p:nvSpPr>
        <p:spPr>
          <a:xfrm>
            <a:off x="0" y="5517232"/>
            <a:ext cx="9144000" cy="1130300"/>
          </a:xfrm>
          <a:prstGeom prst="rect">
            <a:avLst/>
          </a:prstGeom>
        </p:spPr>
        <p:txBody>
          <a:bodyPr vert="horz" lIns="91440" tIns="45720" rIns="91440" bIns="45720" rtlCol="0" anchor="t">
            <a:normAutofit/>
          </a:bodyPr>
          <a:lstStyle>
            <a:lvl1pPr marL="0" indent="0" algn="ctr" defTabSz="914400" rtl="0" eaLnBrk="1" latinLnBrk="0" hangingPunct="1">
              <a:spcBef>
                <a:spcPts val="0"/>
              </a:spcBef>
              <a:buSzTx/>
              <a:buFont typeface="Arial" pitchFamily="34" charset="0"/>
              <a:buNone/>
              <a:defRPr sz="2200" kern="1200">
                <a:solidFill>
                  <a:schemeClr val="tx1"/>
                </a:solidFill>
                <a:latin typeface="+mn-lt"/>
                <a:ea typeface="+mn-ea"/>
                <a:cs typeface="+mn-cs"/>
              </a:defRPr>
            </a:lvl1pPr>
            <a:lvl2pPr marL="0" indent="160729" algn="ctr" defTabSz="914400" rtl="0" eaLnBrk="1" latinLnBrk="0" hangingPunct="1">
              <a:spcBef>
                <a:spcPts val="0"/>
              </a:spcBef>
              <a:buSzTx/>
              <a:buFont typeface="Arial" pitchFamily="34" charset="0"/>
              <a:buNone/>
              <a:defRPr sz="2200" kern="1200">
                <a:solidFill>
                  <a:schemeClr val="tx1"/>
                </a:solidFill>
                <a:latin typeface="+mn-lt"/>
                <a:ea typeface="+mn-ea"/>
                <a:cs typeface="+mn-cs"/>
              </a:defRPr>
            </a:lvl2pPr>
            <a:lvl3pPr marL="0" indent="321457" algn="ctr" defTabSz="914400" rtl="0" eaLnBrk="1" latinLnBrk="0" hangingPunct="1">
              <a:spcBef>
                <a:spcPts val="0"/>
              </a:spcBef>
              <a:buSzTx/>
              <a:buFont typeface="Arial" pitchFamily="34" charset="0"/>
              <a:buNone/>
              <a:defRPr sz="2200" kern="1200">
                <a:solidFill>
                  <a:schemeClr val="tx1"/>
                </a:solidFill>
                <a:latin typeface="+mn-lt"/>
                <a:ea typeface="+mn-ea"/>
                <a:cs typeface="+mn-cs"/>
              </a:defRPr>
            </a:lvl3pPr>
            <a:lvl4pPr marL="0" indent="482186" algn="ctr" defTabSz="914400" rtl="0" eaLnBrk="1" latinLnBrk="0" hangingPunct="1">
              <a:spcBef>
                <a:spcPts val="0"/>
              </a:spcBef>
              <a:buSzTx/>
              <a:buFont typeface="Arial" pitchFamily="34" charset="0"/>
              <a:buNone/>
              <a:defRPr sz="2200" kern="1200">
                <a:solidFill>
                  <a:schemeClr val="tx1"/>
                </a:solidFill>
                <a:latin typeface="+mn-lt"/>
                <a:ea typeface="+mn-ea"/>
                <a:cs typeface="+mn-cs"/>
              </a:defRPr>
            </a:lvl4pPr>
            <a:lvl5pPr marL="0" indent="642915" algn="ctr" defTabSz="914400" rtl="0" eaLnBrk="1" latinLnBrk="0" hangingPunct="1">
              <a:spcBef>
                <a:spcPts val="0"/>
              </a:spcBef>
              <a:buSzTx/>
              <a:buFont typeface="Arial" pitchFamily="34" charset="0"/>
              <a:buNone/>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1800"/>
            </a:pPr>
            <a:r>
              <a:rPr lang="en-US" sz="3200" dirty="0" smtClean="0"/>
              <a:t>confidence, conversation, and community</a:t>
            </a:r>
          </a:p>
          <a:p>
            <a:pPr>
              <a:defRPr sz="1800"/>
            </a:pPr>
            <a:r>
              <a:rPr lang="en-US" sz="3200" dirty="0" smtClean="0"/>
              <a:t>Bible Engagement in Canada </a:t>
            </a:r>
            <a:endParaRPr lang="en-US" sz="3200" dirty="0"/>
          </a:p>
        </p:txBody>
      </p:sp>
    </p:spTree>
    <p:extLst>
      <p:ext uri="{BB962C8B-B14F-4D97-AF65-F5344CB8AC3E}">
        <p14:creationId xmlns:p14="http://schemas.microsoft.com/office/powerpoint/2010/main" val="22821013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1098351" y="759024"/>
            <a:ext cx="7662440" cy="4512492"/>
          </a:xfrm>
          <a:prstGeom prst="rect">
            <a:avLst/>
          </a:prstGeom>
        </p:spPr>
        <p:txBody>
          <a:bodyPr/>
          <a:lstStyle/>
          <a:p>
            <a:pPr defTabSz="321440">
              <a:defRPr sz="1800"/>
            </a:pPr>
            <a:r>
              <a:rPr sz="4900" b="1" dirty="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rPr>
              <a:t>Are these </a:t>
            </a:r>
            <a:r>
              <a:rPr sz="4900" b="1" dirty="0" smtClean="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rPr>
              <a:t>statistics</a:t>
            </a:r>
            <a:endParaRPr sz="4900" b="1" dirty="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endParaRPr>
          </a:p>
          <a:p>
            <a:pPr defTabSz="321440">
              <a:defRPr sz="1800"/>
            </a:pPr>
            <a:r>
              <a:rPr sz="4900" b="1" dirty="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rPr>
              <a:t> surprising? </a:t>
            </a:r>
          </a:p>
          <a:p>
            <a:pPr defTabSz="321440">
              <a:defRPr sz="1800"/>
            </a:pPr>
            <a:r>
              <a:rPr sz="4900" b="1" dirty="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rPr>
              <a:t>worrisome? </a:t>
            </a:r>
          </a:p>
          <a:p>
            <a:pPr defTabSz="321440">
              <a:defRPr sz="1800"/>
            </a:pPr>
            <a:r>
              <a:rPr sz="4900" b="1" dirty="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rPr>
              <a:t>irrelevant? </a:t>
            </a:r>
          </a:p>
          <a:p>
            <a:pPr defTabSz="321440">
              <a:defRPr sz="1800"/>
            </a:pPr>
            <a:r>
              <a:rPr sz="4900" b="1" dirty="0">
                <a:effectLst>
                  <a:outerShdw blurRad="38100" dist="38100" dir="2700000" algn="tl">
                    <a:srgbClr val="000000">
                      <a:alpha val="43137"/>
                    </a:srgbClr>
                  </a:outerShdw>
                </a:effectLst>
                <a:latin typeface="Calibri" panose="020F0502020204030204" pitchFamily="34" charset="0"/>
                <a:ea typeface="Times New Roman"/>
                <a:cs typeface="Times New Roman"/>
                <a:sym typeface="Times New Roman"/>
              </a:rPr>
              <a:t>useful?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 y="6381328"/>
            <a:ext cx="9144000" cy="144016"/>
          </a:xfrm>
          <a:prstGeom prst="rect">
            <a:avLst/>
          </a:prstGeom>
        </p:spPr>
      </p:pic>
      <p:pic>
        <p:nvPicPr>
          <p:cNvPr id="37" name="Discussion-Group.gif"/>
          <p:cNvPicPr/>
          <p:nvPr/>
        </p:nvPicPr>
        <p:blipFill>
          <a:blip r:embed="rId4">
            <a:extLst/>
          </a:blip>
          <a:stretch>
            <a:fillRect/>
          </a:stretch>
        </p:blipFill>
        <p:spPr>
          <a:xfrm>
            <a:off x="0" y="3717032"/>
            <a:ext cx="3070137" cy="3332422"/>
          </a:xfrm>
          <a:prstGeom prst="rect">
            <a:avLst/>
          </a:prstGeom>
          <a:solidFill>
            <a:schemeClr val="bg1"/>
          </a:solidFill>
          <a:ln w="12700">
            <a:miter lim="400000"/>
          </a:ln>
        </p:spPr>
      </p:pic>
    </p:spTree>
    <p:extLst>
      <p:ext uri="{BB962C8B-B14F-4D97-AF65-F5344CB8AC3E}">
        <p14:creationId xmlns:p14="http://schemas.microsoft.com/office/powerpoint/2010/main" val="411191498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821531" y="312539"/>
            <a:ext cx="7447359" cy="3894600"/>
          </a:xfrm>
          <a:prstGeom prst="rect">
            <a:avLst/>
          </a:prstGeom>
        </p:spPr>
        <p:txBody>
          <a:bodyPr>
            <a:normAutofit/>
          </a:bodyPr>
          <a:lstStyle>
            <a:lvl1pPr algn="l" defTabSz="402336">
              <a:defRPr sz="6160">
                <a:latin typeface="Times New Roman"/>
                <a:ea typeface="Times New Roman"/>
                <a:cs typeface="Times New Roman"/>
                <a:sym typeface="Times New Roman"/>
              </a:defRPr>
            </a:lvl1pPr>
          </a:lstStyle>
          <a:p>
            <a:pPr lvl="0" algn="ctr">
              <a:defRPr sz="1800"/>
            </a:pPr>
            <a:r>
              <a:rPr sz="3800" b="1" dirty="0">
                <a:latin typeface="Calibri" panose="020F0502020204030204" pitchFamily="34" charset="0"/>
              </a:rPr>
              <a:t>Do you see evidence in your church of what this survey is reporting, that </a:t>
            </a:r>
            <a:r>
              <a:rPr sz="3800" b="1" i="1" dirty="0">
                <a:latin typeface="Calibri" panose="020F0502020204030204" pitchFamily="34" charset="0"/>
              </a:rPr>
              <a:t>“the Bible is not directly shaping much of the church in Canada</a:t>
            </a:r>
            <a:r>
              <a:rPr sz="3800" b="1" dirty="0">
                <a:latin typeface="Calibri" panose="020F0502020204030204" pitchFamily="34" charset="0"/>
              </a:rPr>
              <a:t>”? </a:t>
            </a:r>
            <a:r>
              <a:rPr lang="en-US" sz="3800" b="1" dirty="0">
                <a:latin typeface="Calibri" panose="020F0502020204030204" pitchFamily="34" charset="0"/>
              </a:rPr>
              <a:t/>
            </a:r>
            <a:br>
              <a:rPr lang="en-US" sz="3800" b="1" dirty="0">
                <a:latin typeface="Calibri" panose="020F0502020204030204" pitchFamily="34" charset="0"/>
              </a:rPr>
            </a:br>
            <a:r>
              <a:rPr sz="3800" b="1" dirty="0">
                <a:latin typeface="Calibri" panose="020F0502020204030204" pitchFamily="34" charset="0"/>
              </a:rPr>
              <a:t>In what ways?</a:t>
            </a:r>
          </a:p>
        </p:txBody>
      </p:sp>
      <p:pic>
        <p:nvPicPr>
          <p:cNvPr id="40" name="canada-cool.png"/>
          <p:cNvPicPr/>
          <p:nvPr/>
        </p:nvPicPr>
        <p:blipFill>
          <a:blip r:embed="rId3">
            <a:extLst/>
          </a:blip>
          <a:stretch>
            <a:fillRect/>
          </a:stretch>
        </p:blipFill>
        <p:spPr>
          <a:xfrm>
            <a:off x="446485" y="4232672"/>
            <a:ext cx="8336206" cy="2191058"/>
          </a:xfrm>
          <a:prstGeom prst="rect">
            <a:avLst/>
          </a:prstGeom>
          <a:ln w="12700">
            <a:miter lim="400000"/>
          </a:ln>
        </p:spPr>
      </p:pic>
    </p:spTree>
    <p:extLst>
      <p:ext uri="{BB962C8B-B14F-4D97-AF65-F5344CB8AC3E}">
        <p14:creationId xmlns:p14="http://schemas.microsoft.com/office/powerpoint/2010/main" val="37654688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339328" y="116632"/>
            <a:ext cx="8572500" cy="6935240"/>
          </a:xfrm>
          <a:prstGeom prst="rect">
            <a:avLst/>
          </a:prstGeom>
        </p:spPr>
        <p:txBody>
          <a:bodyPr>
            <a:normAutofit/>
          </a:bodyPr>
          <a:lstStyle/>
          <a:p>
            <a:pPr defTabSz="377890">
              <a:defRPr sz="1800"/>
            </a:pPr>
            <a:r>
              <a:rPr sz="5200" b="1" dirty="0">
                <a:solidFill>
                  <a:schemeClr val="tx1"/>
                </a:solidFill>
              </a:rPr>
              <a:t>Are you - or </a:t>
            </a:r>
            <a:r>
              <a:rPr sz="5200" b="1" u="sng" dirty="0">
                <a:solidFill>
                  <a:schemeClr val="tx1"/>
                </a:solidFill>
              </a:rPr>
              <a:t>how</a:t>
            </a:r>
            <a:r>
              <a:rPr sz="5200" b="1" dirty="0">
                <a:solidFill>
                  <a:schemeClr val="tx1"/>
                </a:solidFill>
              </a:rPr>
              <a:t> are </a:t>
            </a:r>
            <a:r>
              <a:rPr sz="5200" b="1" dirty="0" smtClean="0">
                <a:solidFill>
                  <a:schemeClr val="tx1"/>
                </a:solidFill>
              </a:rPr>
              <a:t>you:</a:t>
            </a:r>
            <a:endParaRPr sz="5200" b="1" dirty="0">
              <a:solidFill>
                <a:schemeClr val="tx1"/>
              </a:solidFill>
            </a:endParaRPr>
          </a:p>
          <a:p>
            <a:pPr algn="l" defTabSz="295740">
              <a:defRPr sz="1800"/>
            </a:pPr>
            <a:r>
              <a:rPr lang="en-US" sz="3600" dirty="0">
                <a:latin typeface="Times New Roman"/>
                <a:ea typeface="Times New Roman"/>
                <a:cs typeface="Times New Roman"/>
                <a:sym typeface="Times New Roman"/>
              </a:rPr>
              <a:t/>
            </a:r>
            <a:br>
              <a:rPr lang="en-US" sz="3600" dirty="0">
                <a:latin typeface="Times New Roman"/>
                <a:ea typeface="Times New Roman"/>
                <a:cs typeface="Times New Roman"/>
                <a:sym typeface="Times New Roman"/>
              </a:rPr>
            </a:br>
            <a:r>
              <a:rPr sz="2800" dirty="0">
                <a:latin typeface="Calibri" panose="020F0502020204030204" pitchFamily="34" charset="0"/>
                <a:ea typeface="Times New Roman"/>
                <a:cs typeface="Times New Roman"/>
                <a:sym typeface="Times New Roman"/>
              </a:rPr>
              <a:t>a)</a:t>
            </a: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helping people process what we believe about </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r>
              <a:rPr lang="en-US" sz="2800" dirty="0">
                <a:latin typeface="Calibri" panose="020F0502020204030204" pitchFamily="34" charset="0"/>
                <a:ea typeface="Times New Roman"/>
                <a:cs typeface="Times New Roman"/>
                <a:sym typeface="Times New Roman"/>
              </a:rPr>
              <a:t>		t</a:t>
            </a:r>
            <a:r>
              <a:rPr sz="2800" dirty="0">
                <a:latin typeface="Calibri" panose="020F0502020204030204" pitchFamily="34" charset="0"/>
                <a:ea typeface="Times New Roman"/>
                <a:cs typeface="Times New Roman"/>
                <a:sym typeface="Times New Roman"/>
              </a:rPr>
              <a:t>he</a:t>
            </a: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Bible?  (as in inerrancy, inspiration, unity, </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uniqueness</a:t>
            </a:r>
            <a:r>
              <a:rPr lang="en-US" sz="2800" dirty="0">
                <a:latin typeface="Calibri" panose="020F0502020204030204" pitchFamily="34" charset="0"/>
                <a:ea typeface="Times New Roman"/>
                <a:cs typeface="Times New Roman"/>
                <a:sym typeface="Times New Roman"/>
              </a:rPr>
              <a:t>,</a:t>
            </a:r>
            <a:r>
              <a:rPr sz="2800" dirty="0">
                <a:latin typeface="Calibri" panose="020F0502020204030204" pitchFamily="34" charset="0"/>
                <a:ea typeface="Times New Roman"/>
                <a:cs typeface="Times New Roman"/>
                <a:sym typeface="Times New Roman"/>
              </a:rPr>
              <a:t> etc</a:t>
            </a:r>
            <a:r>
              <a:rPr lang="en-US" sz="2800" dirty="0">
                <a:latin typeface="Calibri" panose="020F0502020204030204" pitchFamily="34" charset="0"/>
                <a:ea typeface="Times New Roman"/>
                <a:cs typeface="Times New Roman"/>
                <a:sym typeface="Times New Roman"/>
              </a:rPr>
              <a:t>.</a:t>
            </a:r>
            <a:r>
              <a:rPr sz="2800" dirty="0">
                <a:latin typeface="Calibri" panose="020F0502020204030204" pitchFamily="34" charset="0"/>
                <a:ea typeface="Times New Roman"/>
                <a:cs typeface="Times New Roman"/>
                <a:sym typeface="Times New Roman"/>
              </a:rPr>
              <a:t>)</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r>
              <a:rPr lang="en-US" sz="2800" dirty="0">
                <a:latin typeface="Calibri" panose="020F0502020204030204" pitchFamily="34" charset="0"/>
                <a:ea typeface="Times New Roman"/>
                <a:cs typeface="Times New Roman"/>
                <a:sym typeface="Times New Roman"/>
              </a:rPr>
              <a:t>b)	</a:t>
            </a:r>
            <a:r>
              <a:rPr lang="en-US" sz="2800" dirty="0" smtClean="0">
                <a:latin typeface="Calibri" panose="020F0502020204030204" pitchFamily="34" charset="0"/>
                <a:ea typeface="Times New Roman"/>
                <a:cs typeface="Times New Roman"/>
                <a:sym typeface="Times New Roman"/>
              </a:rPr>
              <a:t>	</a:t>
            </a:r>
            <a:r>
              <a:rPr sz="2800" dirty="0" smtClean="0">
                <a:latin typeface="Calibri" panose="020F0502020204030204" pitchFamily="34" charset="0"/>
                <a:ea typeface="Times New Roman"/>
                <a:cs typeface="Times New Roman"/>
                <a:sym typeface="Times New Roman"/>
              </a:rPr>
              <a:t>helping </a:t>
            </a:r>
            <a:r>
              <a:rPr sz="2800" dirty="0">
                <a:latin typeface="Calibri" panose="020F0502020204030204" pitchFamily="34" charset="0"/>
                <a:ea typeface="Times New Roman"/>
                <a:cs typeface="Times New Roman"/>
                <a:sym typeface="Times New Roman"/>
              </a:rPr>
              <a:t>people interact with the Bible? </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(understanding the texts of </a:t>
            </a:r>
            <a:r>
              <a:rPr lang="en-US" sz="2800" dirty="0">
                <a:latin typeface="Calibri" panose="020F0502020204030204" pitchFamily="34" charset="0"/>
                <a:ea typeface="Times New Roman"/>
                <a:cs typeface="Times New Roman"/>
                <a:sym typeface="Times New Roman"/>
              </a:rPr>
              <a:t>S</a:t>
            </a:r>
            <a:r>
              <a:rPr sz="2800" dirty="0">
                <a:latin typeface="Calibri" panose="020F0502020204030204" pitchFamily="34" charset="0"/>
                <a:ea typeface="Times New Roman"/>
                <a:cs typeface="Times New Roman"/>
                <a:sym typeface="Times New Roman"/>
              </a:rPr>
              <a:t>cripture…application</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of texts)</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endParaRPr sz="2000" dirty="0">
              <a:latin typeface="Calibri" panose="020F0502020204030204" pitchFamily="34" charset="0"/>
              <a:ea typeface="Times New Roman"/>
              <a:cs typeface="Times New Roman"/>
              <a:sym typeface="Times New Roman"/>
            </a:endParaRPr>
          </a:p>
          <a:p>
            <a:pPr marL="519020" indent="-519020" algn="l" defTabSz="295740">
              <a:defRPr sz="1800"/>
            </a:pPr>
            <a:r>
              <a:rPr lang="en-US" sz="2800" dirty="0">
                <a:latin typeface="Calibri" panose="020F0502020204030204" pitchFamily="34" charset="0"/>
                <a:ea typeface="Times New Roman"/>
                <a:cs typeface="Times New Roman"/>
                <a:sym typeface="Times New Roman"/>
              </a:rPr>
              <a:t>c</a:t>
            </a:r>
            <a:r>
              <a:rPr sz="2800" dirty="0">
                <a:latin typeface="Calibri" panose="020F0502020204030204" pitchFamily="34" charset="0"/>
                <a:ea typeface="Times New Roman"/>
                <a:cs typeface="Times New Roman"/>
                <a:sym typeface="Times New Roman"/>
              </a:rPr>
              <a:t>)</a:t>
            </a: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helping people talk with other people about the Bible?</a:t>
            </a:r>
            <a:r>
              <a:rPr lang="en-US" sz="2800" dirty="0">
                <a:latin typeface="Calibri" panose="020F0502020204030204" pitchFamily="34" charset="0"/>
                <a:ea typeface="Times New Roman"/>
                <a:cs typeface="Times New Roman"/>
                <a:sym typeface="Times New Roman"/>
              </a:rPr>
              <a:t/>
            </a:r>
            <a:br>
              <a:rPr lang="en-US" sz="2800" dirty="0">
                <a:latin typeface="Calibri" panose="020F0502020204030204" pitchFamily="34" charset="0"/>
                <a:ea typeface="Times New Roman"/>
                <a:cs typeface="Times New Roman"/>
                <a:sym typeface="Times New Roman"/>
              </a:rPr>
            </a:br>
            <a:endParaRPr sz="2000" dirty="0">
              <a:latin typeface="Calibri" panose="020F0502020204030204" pitchFamily="34" charset="0"/>
              <a:ea typeface="Times New Roman"/>
              <a:cs typeface="Times New Roman"/>
              <a:sym typeface="Times New Roman"/>
            </a:endParaRPr>
          </a:p>
          <a:p>
            <a:pPr marL="519020" indent="-519020" algn="l" defTabSz="295740">
              <a:defRPr sz="1800"/>
            </a:pPr>
            <a:r>
              <a:rPr lang="en-US" sz="2800" dirty="0">
                <a:latin typeface="Calibri" panose="020F0502020204030204" pitchFamily="34" charset="0"/>
                <a:ea typeface="Times New Roman"/>
                <a:cs typeface="Times New Roman"/>
                <a:sym typeface="Times New Roman"/>
              </a:rPr>
              <a:t>d</a:t>
            </a:r>
            <a:r>
              <a:rPr sz="2800" dirty="0">
                <a:latin typeface="Calibri" panose="020F0502020204030204" pitchFamily="34" charset="0"/>
                <a:ea typeface="Times New Roman"/>
                <a:cs typeface="Times New Roman"/>
                <a:sym typeface="Times New Roman"/>
              </a:rPr>
              <a:t>)</a:t>
            </a:r>
            <a:r>
              <a:rPr lang="en-US" sz="2800" dirty="0">
                <a:latin typeface="Calibri" panose="020F0502020204030204" pitchFamily="34" charset="0"/>
                <a:ea typeface="Times New Roman"/>
                <a:cs typeface="Times New Roman"/>
                <a:sym typeface="Times New Roman"/>
              </a:rPr>
              <a:t>	</a:t>
            </a:r>
            <a:r>
              <a:rPr sz="2800" dirty="0">
                <a:latin typeface="Calibri" panose="020F0502020204030204" pitchFamily="34" charset="0"/>
                <a:ea typeface="Times New Roman"/>
                <a:cs typeface="Times New Roman"/>
                <a:sym typeface="Times New Roman"/>
              </a:rPr>
              <a:t>helping people remove the dul</a:t>
            </a:r>
            <a:r>
              <a:rPr lang="en-US" sz="2800" dirty="0">
                <a:latin typeface="Calibri" panose="020F0502020204030204" pitchFamily="34" charset="0"/>
                <a:ea typeface="Times New Roman"/>
                <a:cs typeface="Times New Roman"/>
                <a:sym typeface="Times New Roman"/>
              </a:rPr>
              <a:t>l</a:t>
            </a:r>
            <a:r>
              <a:rPr sz="2800" dirty="0">
                <a:latin typeface="Calibri" panose="020F0502020204030204" pitchFamily="34" charset="0"/>
                <a:ea typeface="Times New Roman"/>
                <a:cs typeface="Times New Roman"/>
                <a:sym typeface="Times New Roman"/>
              </a:rPr>
              <a:t>ness/ routine of devotions/ Bible reading/ family devotions?</a:t>
            </a:r>
          </a:p>
          <a:p>
            <a:pPr algn="l" defTabSz="295740">
              <a:defRPr sz="1800"/>
            </a:pPr>
            <a:r>
              <a:rPr sz="2800" dirty="0">
                <a:latin typeface="Calibri" panose="020F0502020204030204" pitchFamily="34" charset="0"/>
                <a:ea typeface="Times New Roman"/>
                <a:cs typeface="Times New Roman"/>
                <a:sym typeface="Times New Roman"/>
              </a:rPr>
              <a:t> </a:t>
            </a:r>
            <a:endParaRPr sz="3600" dirty="0">
              <a:latin typeface="Calibri" panose="020F0502020204030204" pitchFamily="34" charset="0"/>
              <a:ea typeface="Times New Roman"/>
              <a:cs typeface="Times New Roman"/>
              <a:sym typeface="Times New Roman"/>
            </a:endParaRPr>
          </a:p>
        </p:txBody>
      </p:sp>
    </p:spTree>
    <p:extLst>
      <p:ext uri="{BB962C8B-B14F-4D97-AF65-F5344CB8AC3E}">
        <p14:creationId xmlns:p14="http://schemas.microsoft.com/office/powerpoint/2010/main" val="222016642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683568" y="1988840"/>
            <a:ext cx="7920880" cy="1518047"/>
          </a:xfrm>
          <a:prstGeom prst="rect">
            <a:avLst/>
          </a:prstGeom>
        </p:spPr>
        <p:txBody>
          <a:bodyPr>
            <a:noAutofit/>
          </a:bodyPr>
          <a:lstStyle>
            <a:lvl1pPr algn="l" defTabSz="278892">
              <a:defRPr sz="4758" b="1">
                <a:solidFill>
                  <a:srgbClr val="5F327C"/>
                </a:solidFill>
                <a:latin typeface="Times New Roman"/>
                <a:ea typeface="Times New Roman"/>
                <a:cs typeface="Times New Roman"/>
                <a:sym typeface="Times New Roman"/>
              </a:defRPr>
            </a:lvl1pPr>
          </a:lstStyle>
          <a:p>
            <a:pPr lvl="0" algn="ctr">
              <a:defRPr sz="1800" b="0">
                <a:solidFill>
                  <a:srgbClr val="000000"/>
                </a:solidFill>
              </a:defRPr>
            </a:pPr>
            <a:r>
              <a:rPr sz="4800" dirty="0">
                <a:solidFill>
                  <a:schemeClr val="tx1"/>
                </a:solidFill>
                <a:effectLst>
                  <a:outerShdw blurRad="38100" dist="38100" dir="2700000" algn="tl">
                    <a:srgbClr val="000000">
                      <a:alpha val="43137"/>
                    </a:srgbClr>
                  </a:outerShdw>
                </a:effectLst>
                <a:latin typeface="Calibri" panose="020F0502020204030204" pitchFamily="34" charset="0"/>
              </a:rPr>
              <a:t>What might you be willing </a:t>
            </a:r>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
            </a:r>
            <a:b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br>
            <a:r>
              <a:rPr sz="4800" dirty="0" smtClean="0">
                <a:solidFill>
                  <a:schemeClr val="tx1"/>
                </a:solidFill>
                <a:effectLst>
                  <a:outerShdw blurRad="38100" dist="38100" dir="2700000" algn="tl">
                    <a:srgbClr val="000000">
                      <a:alpha val="43137"/>
                    </a:srgbClr>
                  </a:outerShdw>
                </a:effectLst>
                <a:latin typeface="Calibri" panose="020F0502020204030204" pitchFamily="34" charset="0"/>
              </a:rPr>
              <a:t>to </a:t>
            </a:r>
            <a:r>
              <a:rPr sz="4800" dirty="0">
                <a:solidFill>
                  <a:schemeClr val="tx1"/>
                </a:solidFill>
                <a:effectLst>
                  <a:outerShdw blurRad="38100" dist="38100" dir="2700000" algn="tl">
                    <a:srgbClr val="000000">
                      <a:alpha val="43137"/>
                    </a:srgbClr>
                  </a:outerShdw>
                </a:effectLst>
                <a:latin typeface="Calibri" panose="020F0502020204030204" pitchFamily="34" charset="0"/>
              </a:rPr>
              <a:t>try </a:t>
            </a:r>
            <a:r>
              <a:rPr sz="4800" dirty="0" smtClean="0">
                <a:solidFill>
                  <a:schemeClr val="tx1"/>
                </a:solidFill>
                <a:effectLst>
                  <a:outerShdw blurRad="38100" dist="38100" dir="2700000" algn="tl">
                    <a:srgbClr val="000000">
                      <a:alpha val="43137"/>
                    </a:srgbClr>
                  </a:outerShdw>
                </a:effectLst>
                <a:latin typeface="Calibri" panose="020F0502020204030204" pitchFamily="34" charset="0"/>
              </a:rPr>
              <a:t>in </a:t>
            </a:r>
            <a:r>
              <a:rPr sz="4800" dirty="0">
                <a:solidFill>
                  <a:schemeClr val="tx1"/>
                </a:solidFill>
                <a:effectLst>
                  <a:outerShdw blurRad="38100" dist="38100" dir="2700000" algn="tl">
                    <a:srgbClr val="000000">
                      <a:alpha val="43137"/>
                    </a:srgbClr>
                  </a:outerShdw>
                </a:effectLst>
                <a:latin typeface="Calibri" panose="020F0502020204030204" pitchFamily="34" charset="0"/>
              </a:rPr>
              <a:t>your church </a:t>
            </a:r>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
            </a:r>
            <a:b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br>
            <a:r>
              <a:rPr sz="4800" dirty="0" smtClean="0">
                <a:solidFill>
                  <a:schemeClr val="tx1"/>
                </a:solidFill>
                <a:effectLst>
                  <a:outerShdw blurRad="38100" dist="38100" dir="2700000" algn="tl">
                    <a:srgbClr val="000000">
                      <a:alpha val="43137"/>
                    </a:srgbClr>
                  </a:outerShdw>
                </a:effectLst>
                <a:latin typeface="Calibri" panose="020F0502020204030204" pitchFamily="34" charset="0"/>
              </a:rPr>
              <a:t>to </a:t>
            </a:r>
            <a:r>
              <a:rPr sz="4800" dirty="0">
                <a:solidFill>
                  <a:schemeClr val="tx1"/>
                </a:solidFill>
                <a:effectLst>
                  <a:outerShdw blurRad="38100" dist="38100" dir="2700000" algn="tl">
                    <a:srgbClr val="000000">
                      <a:alpha val="43137"/>
                    </a:srgbClr>
                  </a:outerShdw>
                </a:effectLst>
                <a:latin typeface="Calibri" panose="020F0502020204030204" pitchFamily="34" charset="0"/>
              </a:rPr>
              <a:t>reverse this disturbing trend and see more engagement </a:t>
            </a:r>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
            </a:r>
            <a:b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br>
            <a:r>
              <a:rPr sz="4800" dirty="0" smtClean="0">
                <a:solidFill>
                  <a:schemeClr val="tx1"/>
                </a:solidFill>
                <a:effectLst>
                  <a:outerShdw blurRad="38100" dist="38100" dir="2700000" algn="tl">
                    <a:srgbClr val="000000">
                      <a:alpha val="43137"/>
                    </a:srgbClr>
                  </a:outerShdw>
                </a:effectLst>
                <a:latin typeface="Calibri" panose="020F0502020204030204" pitchFamily="34" charset="0"/>
              </a:rPr>
              <a:t>with </a:t>
            </a:r>
            <a:r>
              <a:rPr sz="4800" dirty="0">
                <a:solidFill>
                  <a:schemeClr val="tx1"/>
                </a:solidFill>
                <a:effectLst>
                  <a:outerShdw blurRad="38100" dist="38100" dir="2700000" algn="tl">
                    <a:srgbClr val="000000">
                      <a:alpha val="43137"/>
                    </a:srgbClr>
                  </a:outerShdw>
                </a:effectLst>
                <a:latin typeface="Calibri" panose="020F0502020204030204" pitchFamily="34" charset="0"/>
              </a:rPr>
              <a:t>the Bible?</a:t>
            </a:r>
          </a:p>
        </p:txBody>
      </p:sp>
      <p:pic>
        <p:nvPicPr>
          <p:cNvPr id="6" name="Reverse-404x264.jpg"/>
          <p:cNvPicPr/>
          <p:nvPr/>
        </p:nvPicPr>
        <p:blipFill>
          <a:blip r:embed="rId3">
            <a:clrChange>
              <a:clrFrom>
                <a:srgbClr val="FFFFFF"/>
              </a:clrFrom>
              <a:clrTo>
                <a:srgbClr val="FFFFFF">
                  <a:alpha val="0"/>
                </a:srgbClr>
              </a:clrTo>
            </a:clrChange>
            <a:alphaModFix amt="78242"/>
            <a:extLst/>
          </a:blip>
          <a:stretch>
            <a:fillRect/>
          </a:stretch>
        </p:blipFill>
        <p:spPr>
          <a:xfrm>
            <a:off x="-1044624" y="3886635"/>
            <a:ext cx="4742841" cy="3049340"/>
          </a:xfrm>
          <a:prstGeom prst="rect">
            <a:avLst/>
          </a:prstGeom>
          <a:ln w="12700">
            <a:miter lim="400000"/>
          </a:ln>
        </p:spPr>
      </p:pic>
      <p:sp>
        <p:nvSpPr>
          <p:cNvPr id="7" name="Shape 45"/>
          <p:cNvSpPr/>
          <p:nvPr/>
        </p:nvSpPr>
        <p:spPr>
          <a:xfrm>
            <a:off x="804890" y="5661248"/>
            <a:ext cx="1534862" cy="732357"/>
          </a:xfrm>
          <a:custGeom>
            <a:avLst/>
            <a:gdLst/>
            <a:ahLst/>
            <a:cxnLst>
              <a:cxn ang="0">
                <a:pos x="wd2" y="hd2"/>
              </a:cxn>
              <a:cxn ang="5400000">
                <a:pos x="wd2" y="hd2"/>
              </a:cxn>
              <a:cxn ang="10800000">
                <a:pos x="wd2" y="hd2"/>
              </a:cxn>
              <a:cxn ang="16200000">
                <a:pos x="wd2" y="hd2"/>
              </a:cxn>
            </a:cxnLst>
            <a:rect l="0" t="0" r="r" b="b"/>
            <a:pathLst>
              <a:path w="21082" h="21282" extrusionOk="0">
                <a:moveTo>
                  <a:pt x="133" y="15042"/>
                </a:moveTo>
                <a:cubicBezTo>
                  <a:pt x="-518" y="18462"/>
                  <a:pt x="1352" y="21600"/>
                  <a:pt x="2791" y="19518"/>
                </a:cubicBezTo>
                <a:lnTo>
                  <a:pt x="4899" y="21282"/>
                </a:lnTo>
                <a:lnTo>
                  <a:pt x="7337" y="21282"/>
                </a:lnTo>
                <a:lnTo>
                  <a:pt x="9537" y="20861"/>
                </a:lnTo>
                <a:lnTo>
                  <a:pt x="11884" y="19714"/>
                </a:lnTo>
                <a:lnTo>
                  <a:pt x="14428" y="16871"/>
                </a:lnTo>
                <a:lnTo>
                  <a:pt x="16269" y="13558"/>
                </a:lnTo>
                <a:cubicBezTo>
                  <a:pt x="16897" y="13199"/>
                  <a:pt x="17495" y="12635"/>
                  <a:pt x="18042" y="11886"/>
                </a:cubicBezTo>
                <a:cubicBezTo>
                  <a:pt x="18557" y="11179"/>
                  <a:pt x="19020" y="10316"/>
                  <a:pt x="19416" y="9323"/>
                </a:cubicBezTo>
                <a:cubicBezTo>
                  <a:pt x="19642" y="8600"/>
                  <a:pt x="19808" y="7799"/>
                  <a:pt x="19905" y="6957"/>
                </a:cubicBezTo>
                <a:cubicBezTo>
                  <a:pt x="19995" y="6183"/>
                  <a:pt x="20026" y="5384"/>
                  <a:pt x="19997" y="4590"/>
                </a:cubicBezTo>
                <a:lnTo>
                  <a:pt x="21082" y="0"/>
                </a:lnTo>
                <a:cubicBezTo>
                  <a:pt x="20794" y="362"/>
                  <a:pt x="20509" y="733"/>
                  <a:pt x="20223" y="1103"/>
                </a:cubicBezTo>
                <a:cubicBezTo>
                  <a:pt x="17639" y="4456"/>
                  <a:pt x="14891" y="9141"/>
                  <a:pt x="11984" y="11402"/>
                </a:cubicBezTo>
                <a:cubicBezTo>
                  <a:pt x="9688" y="13188"/>
                  <a:pt x="6798" y="15102"/>
                  <a:pt x="4669" y="13432"/>
                </a:cubicBezTo>
                <a:cubicBezTo>
                  <a:pt x="2817" y="11978"/>
                  <a:pt x="1010" y="10429"/>
                  <a:pt x="133" y="15042"/>
                </a:cubicBezTo>
                <a:close/>
              </a:path>
            </a:pathLst>
          </a:custGeom>
          <a:solidFill>
            <a:srgbClr val="DCDEE0"/>
          </a:solidFill>
          <a:ln w="12700">
            <a:miter lim="400000"/>
          </a:ln>
        </p:spPr>
        <p:txBody>
          <a:bodyPr lIns="0" tIns="0" rIns="0" bIns="0" anchor="ctr"/>
          <a:lstStyle/>
          <a:p>
            <a:pPr lvl="0">
              <a:defRPr sz="2400"/>
            </a:pPr>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 y="6552728"/>
            <a:ext cx="9152391" cy="332656"/>
          </a:xfrm>
          <a:prstGeom prst="rect">
            <a:avLst/>
          </a:prstGeom>
        </p:spPr>
      </p:pic>
    </p:spTree>
    <p:extLst>
      <p:ext uri="{BB962C8B-B14F-4D97-AF65-F5344CB8AC3E}">
        <p14:creationId xmlns:p14="http://schemas.microsoft.com/office/powerpoint/2010/main" val="299922994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899592" y="2357437"/>
            <a:ext cx="7358063" cy="2321719"/>
          </a:xfrm>
          <a:prstGeom prst="rect">
            <a:avLst/>
          </a:prstGeom>
        </p:spPr>
        <p:txBody>
          <a:bodyPr>
            <a:noAutofit/>
          </a:bodyPr>
          <a:lstStyle/>
          <a:p>
            <a:pPr lvl="0">
              <a:defRPr sz="1800"/>
            </a:pPr>
            <a:r>
              <a:rPr sz="11700" b="1" dirty="0">
                <a:effectLst>
                  <a:outerShdw blurRad="38100" dist="38100" dir="2700000" algn="tl">
                    <a:srgbClr val="000000">
                      <a:alpha val="43137"/>
                    </a:srgbClr>
                  </a:outerShdw>
                </a:effectLst>
                <a:latin typeface="Calibri" panose="020F0502020204030204" pitchFamily="34" charset="0"/>
              </a:rPr>
              <a:t>Survey Said!</a:t>
            </a:r>
          </a:p>
        </p:txBody>
      </p:sp>
      <p:sp>
        <p:nvSpPr>
          <p:cNvPr id="3" name="TextBox 2"/>
          <p:cNvSpPr txBox="1"/>
          <p:nvPr/>
        </p:nvSpPr>
        <p:spPr>
          <a:xfrm>
            <a:off x="395536" y="5517232"/>
            <a:ext cx="8604448" cy="800219"/>
          </a:xfrm>
          <a:prstGeom prst="rect">
            <a:avLst/>
          </a:prstGeom>
          <a:noFill/>
        </p:spPr>
        <p:txBody>
          <a:bodyPr wrap="square" rtlCol="0">
            <a:spAutoFit/>
          </a:bodyPr>
          <a:lstStyle/>
          <a:p>
            <a:pPr lvl="0" algn="ctr"/>
            <a:r>
              <a:rPr lang="en-US" sz="2800" i="1" dirty="0">
                <a:solidFill>
                  <a:srgbClr val="336600"/>
                </a:solidFill>
              </a:rPr>
              <a:t>Use hand-out provided for local congregational use</a:t>
            </a:r>
          </a:p>
          <a:p>
            <a:endParaRPr lang="en-US" dirty="0"/>
          </a:p>
        </p:txBody>
      </p:sp>
    </p:spTree>
    <p:extLst>
      <p:ext uri="{BB962C8B-B14F-4D97-AF65-F5344CB8AC3E}">
        <p14:creationId xmlns:p14="http://schemas.microsoft.com/office/powerpoint/2010/main" val="346222604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nvSpPr>
        <p:spPr>
          <a:xfrm>
            <a:off x="660797" y="773302"/>
            <a:ext cx="7822406" cy="524277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r>
              <a:rPr sz="2200" b="1" dirty="0">
                <a:uFill>
                  <a:solidFill/>
                </a:uFill>
                <a:latin typeface="Calibri" panose="020F0502020204030204" pitchFamily="34" charset="0"/>
                <a:ea typeface="Cambria"/>
                <a:cs typeface="Cambria"/>
                <a:sym typeface="Cambria"/>
              </a:rPr>
              <a:t>How often do you read your Bible for personal devotion?</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30 minutes or more per day</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10-30 minutes per day</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A couple times a week</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Less than once a week</a:t>
            </a:r>
            <a:endParaRPr sz="2200" dirty="0">
              <a:uFill>
                <a:solidFill/>
              </a:uFill>
              <a:latin typeface="Calibri" panose="020F0502020204030204" pitchFamily="34" charset="0"/>
              <a:ea typeface="Cambria"/>
              <a:cs typeface="Cambria"/>
              <a:sym typeface="Cambria"/>
            </a:endParaRPr>
          </a:p>
          <a:p>
            <a:pPr defTabSz="321457">
              <a:defRPr sz="1800"/>
            </a:pPr>
            <a:endParaRPr sz="2500" dirty="0">
              <a:uFill>
                <a:solidFill/>
              </a:uFill>
              <a:latin typeface="Calibri" panose="020F0502020204030204" pitchFamily="34" charset="0"/>
              <a:ea typeface="Cambria"/>
              <a:cs typeface="Cambria"/>
              <a:sym typeface="Cambria"/>
            </a:endParaRPr>
          </a:p>
          <a:p>
            <a:pPr defTabSz="321457">
              <a:defRPr sz="1800"/>
            </a:pPr>
            <a:endParaRPr sz="2500" dirty="0">
              <a:uFill>
                <a:solidFill/>
              </a:uFill>
              <a:latin typeface="Calibri" panose="020F0502020204030204" pitchFamily="34" charset="0"/>
              <a:ea typeface="Cambria"/>
              <a:cs typeface="Cambria"/>
              <a:sym typeface="Cambria"/>
            </a:endParaRPr>
          </a:p>
          <a:p>
            <a:pPr defTabSz="321457">
              <a:defRPr sz="1800"/>
            </a:pPr>
            <a:r>
              <a:rPr sz="2200" b="1" dirty="0">
                <a:uFill>
                  <a:solidFill/>
                </a:uFill>
                <a:latin typeface="Calibri" panose="020F0502020204030204" pitchFamily="34" charset="0"/>
                <a:ea typeface="Cambria"/>
                <a:cs typeface="Cambria"/>
                <a:sym typeface="Cambria"/>
              </a:rPr>
              <a:t>Has your practice of reading the Bible changed over time?</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Yes, I am more engaged and committed than I have ever been</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No, I am just as engaged as committed as I have been in the past</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No, I continue to struggle with reading the Bible as I have in the past</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Yes, I find myself less engaged and less committed than I have ever been</a:t>
            </a:r>
          </a:p>
        </p:txBody>
      </p:sp>
    </p:spTree>
    <p:extLst>
      <p:ext uri="{BB962C8B-B14F-4D97-AF65-F5344CB8AC3E}">
        <p14:creationId xmlns:p14="http://schemas.microsoft.com/office/powerpoint/2010/main" val="170337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446484" y="642938"/>
            <a:ext cx="8108262" cy="5265865"/>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r>
              <a:rPr sz="2200" b="1" dirty="0">
                <a:uFill>
                  <a:solidFill/>
                </a:uFill>
                <a:latin typeface="Calibri" panose="020F0502020204030204" pitchFamily="34" charset="0"/>
                <a:ea typeface="Cambria"/>
                <a:cs typeface="Cambria"/>
                <a:sym typeface="Cambria"/>
              </a:rPr>
              <a:t>How would you describe your personal interaction with </a:t>
            </a:r>
            <a:r>
              <a:rPr lang="en-US" sz="2200" b="1" dirty="0">
                <a:uFill>
                  <a:solidFill/>
                </a:uFill>
                <a:latin typeface="Calibri" panose="020F0502020204030204" pitchFamily="34" charset="0"/>
                <a:ea typeface="Cambria"/>
                <a:cs typeface="Cambria"/>
                <a:sym typeface="Cambria"/>
              </a:rPr>
              <a:t>S</a:t>
            </a:r>
            <a:r>
              <a:rPr sz="2200" b="1" dirty="0">
                <a:uFill>
                  <a:solidFill/>
                </a:uFill>
                <a:latin typeface="Calibri" panose="020F0502020204030204" pitchFamily="34" charset="0"/>
                <a:ea typeface="Cambria"/>
                <a:cs typeface="Cambria"/>
                <a:sym typeface="Cambria"/>
              </a:rPr>
              <a:t>cripture?</a:t>
            </a: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The Spirit continues to speak to me through scripture and God</a:t>
            </a:r>
            <a:r>
              <a:rPr sz="2200" dirty="0">
                <a:uFill>
                  <a:solidFill/>
                </a:uFill>
                <a:latin typeface="Calibri" panose="020F0502020204030204" pitchFamily="34" charset="0"/>
                <a:ea typeface="Cambria"/>
                <a:cs typeface="Cambria"/>
                <a:sym typeface="Cambria"/>
              </a:rPr>
              <a:t>’</a:t>
            </a:r>
            <a:r>
              <a:rPr sz="2200" dirty="0">
                <a:uFill>
                  <a:solidFill/>
                </a:uFill>
                <a:latin typeface="Calibri" panose="020F0502020204030204" pitchFamily="34" charset="0"/>
                <a:ea typeface="Times New Roman"/>
                <a:cs typeface="Times New Roman"/>
                <a:sym typeface="Times New Roman"/>
              </a:rPr>
              <a:t>s Word continues to impact the way I think and live </a:t>
            </a:r>
            <a:endParaRPr sz="2200" dirty="0">
              <a:uFill>
                <a:solidFill/>
              </a:uFill>
              <a:latin typeface="Calibri" panose="020F0502020204030204" pitchFamily="34" charset="0"/>
              <a:ea typeface="Cambria"/>
              <a:cs typeface="Cambria"/>
              <a:sym typeface="Cambria"/>
            </a:endParaRP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am committed to engaging with </a:t>
            </a:r>
            <a:r>
              <a:rPr lang="en-US" sz="2200" dirty="0">
                <a:uFill>
                  <a:solidFill/>
                </a:uFill>
                <a:latin typeface="Calibri" panose="020F0502020204030204" pitchFamily="34" charset="0"/>
                <a:ea typeface="Times New Roman"/>
                <a:cs typeface="Times New Roman"/>
                <a:sym typeface="Times New Roman"/>
              </a:rPr>
              <a:t>S</a:t>
            </a:r>
            <a:r>
              <a:rPr sz="2200" dirty="0">
                <a:uFill>
                  <a:solidFill/>
                </a:uFill>
                <a:latin typeface="Calibri" panose="020F0502020204030204" pitchFamily="34" charset="0"/>
                <a:ea typeface="Times New Roman"/>
                <a:cs typeface="Times New Roman"/>
                <a:sym typeface="Times New Roman"/>
              </a:rPr>
              <a:t>cripture regularly, but it has lost some of its vitality</a:t>
            </a:r>
            <a:endParaRPr sz="2200" dirty="0">
              <a:uFill>
                <a:solidFill/>
              </a:uFill>
              <a:latin typeface="Calibri" panose="020F0502020204030204" pitchFamily="34" charset="0"/>
              <a:ea typeface="Cambria"/>
              <a:cs typeface="Cambria"/>
              <a:sym typeface="Cambria"/>
            </a:endParaRP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try to read it faithfully, but can go days without even thinking about it</a:t>
            </a:r>
            <a:endParaRPr sz="2200" dirty="0">
              <a:uFill>
                <a:solidFill/>
              </a:uFill>
              <a:latin typeface="Calibri" panose="020F0502020204030204" pitchFamily="34" charset="0"/>
              <a:ea typeface="Cambria"/>
              <a:cs typeface="Cambria"/>
              <a:sym typeface="Cambria"/>
            </a:endParaRP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The Bible has lost its luster on me; I rarely read it</a:t>
            </a:r>
            <a:endParaRPr sz="2200" dirty="0">
              <a:uFill>
                <a:solidFill/>
              </a:uFill>
              <a:latin typeface="Calibri" panose="020F0502020204030204" pitchFamily="34" charset="0"/>
              <a:ea typeface="Cambria"/>
              <a:cs typeface="Cambria"/>
              <a:sym typeface="Cambria"/>
            </a:endParaRPr>
          </a:p>
          <a:p>
            <a:pPr defTabSz="321457">
              <a:defRPr sz="1800"/>
            </a:pPr>
            <a:endParaRPr lang="en-US"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r>
              <a:rPr sz="2200" b="1" dirty="0">
                <a:uFill>
                  <a:solidFill/>
                </a:uFill>
                <a:latin typeface="Calibri" panose="020F0502020204030204" pitchFamily="34" charset="0"/>
                <a:ea typeface="Cambria"/>
                <a:cs typeface="Cambria"/>
                <a:sym typeface="Cambria"/>
              </a:rPr>
              <a:t>How important do you think it is for you to read the Bible?</a:t>
            </a: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Absolutely essential, I can</a:t>
            </a:r>
            <a:r>
              <a:rPr sz="2200" dirty="0">
                <a:uFill>
                  <a:solidFill/>
                </a:uFill>
                <a:latin typeface="Calibri" panose="020F0502020204030204" pitchFamily="34" charset="0"/>
                <a:ea typeface="Cambria"/>
                <a:cs typeface="Cambria"/>
                <a:sym typeface="Cambria"/>
              </a:rPr>
              <a:t>’</a:t>
            </a:r>
            <a:r>
              <a:rPr sz="2200" dirty="0">
                <a:uFill>
                  <a:solidFill/>
                </a:uFill>
                <a:latin typeface="Calibri" panose="020F0502020204030204" pitchFamily="34" charset="0"/>
                <a:ea typeface="Times New Roman"/>
                <a:cs typeface="Times New Roman"/>
                <a:sym typeface="Times New Roman"/>
              </a:rPr>
              <a:t>t grow in life and faith without it</a:t>
            </a:r>
            <a:endParaRPr sz="2200" dirty="0">
              <a:uFill>
                <a:solidFill/>
              </a:uFill>
              <a:latin typeface="Calibri" panose="020F0502020204030204" pitchFamily="34" charset="0"/>
              <a:ea typeface="Cambria"/>
              <a:cs typeface="Cambria"/>
              <a:sym typeface="Cambria"/>
            </a:endParaRP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A good idea, but not absolutely necessary</a:t>
            </a:r>
            <a:endParaRPr sz="2200" dirty="0">
              <a:uFill>
                <a:solidFill/>
              </a:uFill>
              <a:latin typeface="Calibri" panose="020F0502020204030204" pitchFamily="34" charset="0"/>
              <a:ea typeface="Cambria"/>
              <a:cs typeface="Cambria"/>
              <a:sym typeface="Cambria"/>
            </a:endParaRPr>
          </a:p>
          <a:p>
            <a:pPr marL="522815" indent="-361639"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It doesn</a:t>
            </a:r>
            <a:r>
              <a:rPr sz="2200" dirty="0">
                <a:uFill>
                  <a:solidFill/>
                </a:uFill>
                <a:latin typeface="Calibri" panose="020F0502020204030204" pitchFamily="34" charset="0"/>
                <a:ea typeface="Cambria"/>
                <a:cs typeface="Cambria"/>
                <a:sym typeface="Cambria"/>
              </a:rPr>
              <a:t>’</a:t>
            </a:r>
            <a:r>
              <a:rPr sz="2200" dirty="0">
                <a:uFill>
                  <a:solidFill/>
                </a:uFill>
                <a:latin typeface="Calibri" panose="020F0502020204030204" pitchFamily="34" charset="0"/>
                <a:ea typeface="Times New Roman"/>
                <a:cs typeface="Times New Roman"/>
                <a:sym typeface="Times New Roman"/>
              </a:rPr>
              <a:t>t really matter </a:t>
            </a:r>
            <a:r>
              <a:rPr sz="2200" dirty="0">
                <a:uFill>
                  <a:solidFill/>
                </a:uFill>
                <a:latin typeface="Calibri" panose="020F0502020204030204" pitchFamily="34" charset="0"/>
                <a:ea typeface="Cambria"/>
                <a:cs typeface="Cambria"/>
                <a:sym typeface="Cambria"/>
              </a:rPr>
              <a:t>– </a:t>
            </a:r>
            <a:r>
              <a:rPr sz="2200" dirty="0">
                <a:uFill>
                  <a:solidFill/>
                </a:uFill>
                <a:latin typeface="Calibri" panose="020F0502020204030204" pitchFamily="34" charset="0"/>
                <a:ea typeface="Times New Roman"/>
                <a:cs typeface="Times New Roman"/>
                <a:sym typeface="Times New Roman"/>
              </a:rPr>
              <a:t>I can learn enough from sermons and other resources</a:t>
            </a:r>
            <a:endParaRPr sz="2200" dirty="0">
              <a:uFill>
                <a:solidFill/>
              </a:uFill>
              <a:latin typeface="Calibri" panose="020F0502020204030204" pitchFamily="34" charset="0"/>
              <a:ea typeface="Cambria"/>
              <a:cs typeface="Cambria"/>
              <a:sym typeface="Cambria"/>
            </a:endParaRPr>
          </a:p>
        </p:txBody>
      </p:sp>
    </p:spTree>
    <p:extLst>
      <p:ext uri="{BB962C8B-B14F-4D97-AF65-F5344CB8AC3E}">
        <p14:creationId xmlns:p14="http://schemas.microsoft.com/office/powerpoint/2010/main" val="222151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500062" y="504890"/>
            <a:ext cx="8277438" cy="526586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sz="2200" b="1" dirty="0">
                <a:uFill>
                  <a:solidFill/>
                </a:uFill>
                <a:latin typeface="Calibri" panose="020F0502020204030204" pitchFamily="34" charset="0"/>
                <a:ea typeface="Cambria"/>
                <a:cs typeface="Cambria"/>
                <a:sym typeface="Cambria"/>
              </a:rPr>
              <a:t>Do you feel challenged to read the Bible more?</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Yes, I am regularly encouraged to make this a priority </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Sometimes </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No, I don’t feel like I am being challenged at all</a:t>
            </a:r>
            <a:endParaRPr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endParaRPr lang="en-US"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r>
              <a:rPr sz="2200" b="1" dirty="0">
                <a:uFill>
                  <a:solidFill/>
                </a:uFill>
                <a:latin typeface="Calibri" panose="020F0502020204030204" pitchFamily="34" charset="0"/>
                <a:ea typeface="Cambria"/>
                <a:cs typeface="Cambria"/>
                <a:sym typeface="Cambria"/>
              </a:rPr>
              <a:t>How much of the Bible would you say you explore through your reading?</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make every effort to read from the whole of scripture and have a system that guides me to this end</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try to explore new passages and stories from time to time, but typically go back to familiar parts</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avoid parts of the Bible that aren</a:t>
            </a:r>
            <a:r>
              <a:rPr sz="2200" dirty="0">
                <a:uFill>
                  <a:solidFill/>
                </a:uFill>
                <a:latin typeface="Calibri" panose="020F0502020204030204" pitchFamily="34" charset="0"/>
                <a:ea typeface="Cambria"/>
                <a:cs typeface="Cambria"/>
                <a:sym typeface="Cambria"/>
              </a:rPr>
              <a:t>’</a:t>
            </a:r>
            <a:r>
              <a:rPr sz="2200" dirty="0">
                <a:uFill>
                  <a:solidFill/>
                </a:uFill>
                <a:latin typeface="Calibri" panose="020F0502020204030204" pitchFamily="34" charset="0"/>
                <a:ea typeface="Times New Roman"/>
                <a:cs typeface="Times New Roman"/>
                <a:sym typeface="Times New Roman"/>
              </a:rPr>
              <a:t>t as appealing or easy to understand</a:t>
            </a:r>
            <a:endParaRPr sz="2200" dirty="0">
              <a:uFill>
                <a:solidFill/>
              </a:uFill>
              <a:latin typeface="Calibri" panose="020F0502020204030204" pitchFamily="34" charset="0"/>
              <a:ea typeface="Cambria"/>
              <a:cs typeface="Cambria"/>
              <a:sym typeface="Cambria"/>
            </a:endParaRPr>
          </a:p>
        </p:txBody>
      </p:sp>
    </p:spTree>
    <p:extLst>
      <p:ext uri="{BB962C8B-B14F-4D97-AF65-F5344CB8AC3E}">
        <p14:creationId xmlns:p14="http://schemas.microsoft.com/office/powerpoint/2010/main" val="76629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452972" y="622943"/>
            <a:ext cx="8238056" cy="561211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defTabSz="321457">
              <a:defRPr sz="1800"/>
            </a:pPr>
            <a:r>
              <a:rPr sz="2200" b="1" dirty="0">
                <a:uFill>
                  <a:solidFill/>
                </a:uFill>
                <a:latin typeface="Calibri" panose="020F0502020204030204" pitchFamily="34" charset="0"/>
                <a:ea typeface="Cambria"/>
                <a:cs typeface="Cambria"/>
                <a:sym typeface="Cambria"/>
              </a:rPr>
              <a:t>How frequently are commentaries or other similar resources used to increase the depth of your study, and in turn, your understanding of </a:t>
            </a:r>
            <a:r>
              <a:rPr lang="en-US" sz="2200" b="1" dirty="0">
                <a:uFill>
                  <a:solidFill/>
                </a:uFill>
                <a:latin typeface="Calibri" panose="020F0502020204030204" pitchFamily="34" charset="0"/>
                <a:ea typeface="Cambria"/>
                <a:cs typeface="Cambria"/>
                <a:sym typeface="Cambria"/>
              </a:rPr>
              <a:t>S</a:t>
            </a:r>
            <a:r>
              <a:rPr sz="2200" b="1" dirty="0">
                <a:uFill>
                  <a:solidFill/>
                </a:uFill>
                <a:latin typeface="Calibri" panose="020F0502020204030204" pitchFamily="34" charset="0"/>
                <a:ea typeface="Cambria"/>
                <a:cs typeface="Cambria"/>
                <a:sym typeface="Cambria"/>
              </a:rPr>
              <a:t>cripture?</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use them as a regular part of my study and devotional time</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try to use them from time to time</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don</a:t>
            </a:r>
            <a:r>
              <a:rPr sz="2200" dirty="0">
                <a:uFill>
                  <a:solidFill/>
                </a:uFill>
                <a:latin typeface="Calibri" panose="020F0502020204030204" pitchFamily="34" charset="0"/>
                <a:ea typeface="Cambria"/>
                <a:cs typeface="Cambria"/>
                <a:sym typeface="Cambria"/>
              </a:rPr>
              <a:t>’</a:t>
            </a:r>
            <a:r>
              <a:rPr sz="2200" dirty="0">
                <a:uFill>
                  <a:solidFill/>
                </a:uFill>
                <a:latin typeface="Calibri" panose="020F0502020204030204" pitchFamily="34" charset="0"/>
                <a:ea typeface="Times New Roman"/>
                <a:cs typeface="Times New Roman"/>
                <a:sym typeface="Times New Roman"/>
              </a:rPr>
              <a:t>t usually use these kinds of resources</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I never use these kinds of resources</a:t>
            </a:r>
            <a:endParaRPr sz="2200" dirty="0">
              <a:uFill>
                <a:solidFill/>
              </a:uFill>
              <a:latin typeface="Calibri" panose="020F0502020204030204" pitchFamily="34" charset="0"/>
              <a:ea typeface="Cambria"/>
              <a:cs typeface="Cambria"/>
              <a:sym typeface="Cambria"/>
            </a:endParaRPr>
          </a:p>
          <a:p>
            <a:pPr defTabSz="321457">
              <a:defRPr sz="1800"/>
            </a:pPr>
            <a:endParaRPr lang="en-US"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r>
              <a:rPr sz="2200" b="1" dirty="0">
                <a:uFill>
                  <a:solidFill/>
                </a:uFill>
                <a:latin typeface="Calibri" panose="020F0502020204030204" pitchFamily="34" charset="0"/>
                <a:ea typeface="Cambria"/>
                <a:cs typeface="Cambria"/>
                <a:sym typeface="Cambria"/>
              </a:rPr>
              <a:t>Outside of preaching, how often is Scripture read or recited in a worship service at your church?</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Every week</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Once or twice a month</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A few times a year</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Very rarely/never</a:t>
            </a:r>
          </a:p>
        </p:txBody>
      </p:sp>
    </p:spTree>
    <p:extLst>
      <p:ext uri="{BB962C8B-B14F-4D97-AF65-F5344CB8AC3E}">
        <p14:creationId xmlns:p14="http://schemas.microsoft.com/office/powerpoint/2010/main" val="1098856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60648"/>
            <a:ext cx="8534573" cy="6400929"/>
          </a:xfrm>
        </p:spPr>
      </p:pic>
    </p:spTree>
    <p:extLst>
      <p:ext uri="{BB962C8B-B14F-4D97-AF65-F5344CB8AC3E}">
        <p14:creationId xmlns:p14="http://schemas.microsoft.com/office/powerpoint/2010/main" val="3481640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446485" y="721295"/>
            <a:ext cx="7940777" cy="561211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defRPr sz="1800"/>
            </a:pPr>
            <a:r>
              <a:rPr sz="2200" b="1" dirty="0">
                <a:uFill>
                  <a:solidFill/>
                </a:uFill>
                <a:latin typeface="Calibri" panose="020F0502020204030204" pitchFamily="34" charset="0"/>
                <a:ea typeface="Times New Roman Bold"/>
                <a:cs typeface="Times New Roman Bold"/>
                <a:sym typeface="Times New Roman Bold"/>
              </a:rPr>
              <a:t>Would you like to hear the </a:t>
            </a:r>
            <a:r>
              <a:rPr lang="en-US" sz="2200" b="1" dirty="0">
                <a:uFill>
                  <a:solidFill/>
                </a:uFill>
                <a:latin typeface="Calibri" panose="020F0502020204030204" pitchFamily="34" charset="0"/>
                <a:ea typeface="Times New Roman Bold"/>
                <a:cs typeface="Times New Roman Bold"/>
                <a:sym typeface="Times New Roman Bold"/>
              </a:rPr>
              <a:t>S</a:t>
            </a:r>
            <a:r>
              <a:rPr sz="2200" b="1" dirty="0">
                <a:uFill>
                  <a:solidFill/>
                </a:uFill>
                <a:latin typeface="Calibri" panose="020F0502020204030204" pitchFamily="34" charset="0"/>
                <a:ea typeface="Times New Roman Bold"/>
                <a:cs typeface="Times New Roman Bold"/>
                <a:sym typeface="Times New Roman Bold"/>
              </a:rPr>
              <a:t>criptures read more consistently in public worship?</a:t>
            </a: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Yes, that would be a welcome change</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No, the present amount is good</a:t>
            </a:r>
            <a:endParaRPr sz="2200" dirty="0">
              <a:uFill>
                <a:solidFill/>
              </a:uFill>
              <a:latin typeface="Calibri" panose="020F0502020204030204" pitchFamily="34" charset="0"/>
              <a:ea typeface="Cambria"/>
              <a:cs typeface="Cambria"/>
              <a:sym typeface="Cambria"/>
            </a:endParaRPr>
          </a:p>
          <a:p>
            <a:pPr marL="683543" indent="-522368" defTabSz="321457">
              <a:buSzPct val="100000"/>
              <a:buFont typeface="+mj-lt"/>
              <a:buAutoNum type="arabicParenR"/>
              <a:defRPr sz="1800"/>
            </a:pPr>
            <a:r>
              <a:rPr sz="2200" dirty="0">
                <a:uFill>
                  <a:solidFill/>
                </a:uFill>
                <a:latin typeface="Calibri" panose="020F0502020204030204" pitchFamily="34" charset="0"/>
                <a:ea typeface="Times New Roman"/>
                <a:cs typeface="Times New Roman"/>
                <a:sym typeface="Times New Roman"/>
              </a:rPr>
              <a:t>This isn’t something that matters to me</a:t>
            </a:r>
            <a:endParaRPr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endParaRPr sz="2200" dirty="0">
              <a:uFill>
                <a:solidFill/>
              </a:uFill>
              <a:latin typeface="Calibri" panose="020F0502020204030204" pitchFamily="34" charset="0"/>
              <a:ea typeface="Cambria"/>
              <a:cs typeface="Cambria"/>
              <a:sym typeface="Cambria"/>
            </a:endParaRPr>
          </a:p>
          <a:p>
            <a:pPr defTabSz="321457">
              <a:defRPr sz="1800"/>
            </a:pPr>
            <a:r>
              <a:rPr sz="2200" b="1" dirty="0">
                <a:uFill>
                  <a:solidFill/>
                </a:uFill>
                <a:latin typeface="Calibri" panose="020F0502020204030204" pitchFamily="34" charset="0"/>
                <a:ea typeface="Cambria"/>
                <a:cs typeface="Cambria"/>
                <a:sym typeface="Cambria"/>
              </a:rPr>
              <a:t>Are there opportunities for you to discuss the Bible together with other believers?</a:t>
            </a:r>
          </a:p>
          <a:p>
            <a:pPr marL="683543" indent="-522368" defTabSz="321457">
              <a:buFont typeface="+mj-lt"/>
              <a:buAutoNum type="arabicParenR"/>
              <a:defRPr sz="1800"/>
            </a:pPr>
            <a:r>
              <a:rPr sz="2200" dirty="0">
                <a:uFill>
                  <a:solidFill/>
                </a:uFill>
                <a:latin typeface="Calibri" panose="020F0502020204030204" pitchFamily="34" charset="0"/>
                <a:ea typeface="Cambria"/>
                <a:cs typeface="Cambria"/>
                <a:sym typeface="Cambria"/>
              </a:rPr>
              <a:t>Yes, this is included as part of our regular Sunday morning gathering</a:t>
            </a:r>
          </a:p>
          <a:p>
            <a:pPr marL="683543" indent="-522368" defTabSz="321457">
              <a:buFont typeface="+mj-lt"/>
              <a:buAutoNum type="arabicParenR"/>
              <a:defRPr sz="1800"/>
            </a:pPr>
            <a:r>
              <a:rPr sz="2200" dirty="0">
                <a:uFill>
                  <a:solidFill/>
                </a:uFill>
                <a:latin typeface="Calibri" panose="020F0502020204030204" pitchFamily="34" charset="0"/>
                <a:ea typeface="Cambria"/>
                <a:cs typeface="Cambria"/>
                <a:sym typeface="Cambria"/>
              </a:rPr>
              <a:t>Yes, there are small groups or classes that can be attended regularly</a:t>
            </a:r>
          </a:p>
          <a:p>
            <a:pPr marL="683543" indent="-522368" defTabSz="321457">
              <a:buFont typeface="+mj-lt"/>
              <a:buAutoNum type="arabicParenR"/>
              <a:defRPr sz="1800"/>
            </a:pPr>
            <a:r>
              <a:rPr sz="2200" dirty="0">
                <a:uFill>
                  <a:solidFill/>
                </a:uFill>
                <a:latin typeface="Calibri" panose="020F0502020204030204" pitchFamily="34" charset="0"/>
                <a:ea typeface="Cambria"/>
                <a:cs typeface="Cambria"/>
                <a:sym typeface="Cambria"/>
              </a:rPr>
              <a:t>Not regularly, I occasionally participate in special classes or small groups</a:t>
            </a:r>
          </a:p>
          <a:p>
            <a:pPr marL="683543" indent="-522368" defTabSz="321457">
              <a:buFont typeface="+mj-lt"/>
              <a:buAutoNum type="arabicParenR"/>
              <a:defRPr sz="1800"/>
            </a:pPr>
            <a:r>
              <a:rPr sz="2200" dirty="0">
                <a:uFill>
                  <a:solidFill/>
                </a:uFill>
                <a:latin typeface="Calibri" panose="020F0502020204030204" pitchFamily="34" charset="0"/>
                <a:ea typeface="Cambria"/>
                <a:cs typeface="Cambria"/>
                <a:sym typeface="Cambria"/>
              </a:rPr>
              <a:t>No, I do not</a:t>
            </a:r>
          </a:p>
        </p:txBody>
      </p:sp>
    </p:spTree>
    <p:extLst>
      <p:ext uri="{BB962C8B-B14F-4D97-AF65-F5344CB8AC3E}">
        <p14:creationId xmlns:p14="http://schemas.microsoft.com/office/powerpoint/2010/main" val="61931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Conversations Tour\EOD - October 9, 2014\FINAL PPT and JPGS\Intro and Spiritual Vitality sessions as jpgs\2020 Initiative - Intro and Spiritual Vitality Sessions as jpgs - 10.11.2014\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8" y="-1"/>
            <a:ext cx="9170268" cy="687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31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443" y="161312"/>
            <a:ext cx="8738045" cy="6553533"/>
          </a:xfrm>
        </p:spPr>
      </p:pic>
    </p:spTree>
    <p:extLst>
      <p:ext uri="{BB962C8B-B14F-4D97-AF65-F5344CB8AC3E}">
        <p14:creationId xmlns:p14="http://schemas.microsoft.com/office/powerpoint/2010/main" val="211253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2636"/>
            <a:ext cx="8678589" cy="6508941"/>
          </a:xfrm>
        </p:spPr>
      </p:pic>
    </p:spTree>
    <p:extLst>
      <p:ext uri="{BB962C8B-B14F-4D97-AF65-F5344CB8AC3E}">
        <p14:creationId xmlns:p14="http://schemas.microsoft.com/office/powerpoint/2010/main" val="2662117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897" y="188640"/>
            <a:ext cx="8630583" cy="6472937"/>
          </a:xfrm>
        </p:spPr>
      </p:pic>
    </p:spTree>
    <p:extLst>
      <p:ext uri="{BB962C8B-B14F-4D97-AF65-F5344CB8AC3E}">
        <p14:creationId xmlns:p14="http://schemas.microsoft.com/office/powerpoint/2010/main" val="345963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736972" cy="6552728"/>
          </a:xfrm>
        </p:spPr>
      </p:pic>
    </p:spTree>
    <p:extLst>
      <p:ext uri="{BB962C8B-B14F-4D97-AF65-F5344CB8AC3E}">
        <p14:creationId xmlns:p14="http://schemas.microsoft.com/office/powerpoint/2010/main" val="274311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1344"/>
            <a:ext cx="9144000" cy="636656"/>
          </a:xfrm>
          <a:prstGeom prst="rect">
            <a:avLst/>
          </a:prstGeom>
          <a:gradFill>
            <a:gsLst>
              <a:gs pos="0">
                <a:srgbClr val="A5CE39">
                  <a:alpha val="70000"/>
                </a:srgbClr>
              </a:gs>
              <a:gs pos="48000">
                <a:srgbClr val="A5CE39">
                  <a:alpha val="70000"/>
                </a:srgbClr>
              </a:gs>
              <a:gs pos="100000">
                <a:srgbClr val="477F00">
                  <a:alpha val="70000"/>
                </a:srgbClr>
              </a:gs>
            </a:gsLst>
            <a:lin ang="16200000" scaled="0"/>
          </a:gradFill>
          <a:ln>
            <a:solidFill>
              <a:schemeClr val="bg1">
                <a:lumMod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4"/>
          <p:cNvSpPr txBox="1">
            <a:spLocks noChangeArrowheads="1"/>
          </p:cNvSpPr>
          <p:nvPr/>
        </p:nvSpPr>
        <p:spPr bwMode="auto">
          <a:xfrm>
            <a:off x="0" y="6135088"/>
            <a:ext cx="9147922" cy="707886"/>
          </a:xfrm>
          <a:prstGeom prst="rect">
            <a:avLst/>
          </a:prstGeom>
          <a:solidFill>
            <a:srgbClr val="599919"/>
          </a:solidFill>
          <a:ln w="9525">
            <a:noFill/>
            <a:miter lim="800000"/>
            <a:headEnd/>
            <a:tailEnd/>
          </a:ln>
          <a:effectLst/>
        </p:spPr>
        <p:txBody>
          <a:bodyPr wrap="square">
            <a:spAutoFit/>
          </a:bodyPr>
          <a:lstStyle/>
          <a:p>
            <a:pPr marL="228600" indent="-228600" algn="ctr"/>
            <a:r>
              <a:rPr lang="en-US" sz="4000" b="1" dirty="0" smtClean="0">
                <a:solidFill>
                  <a:schemeClr val="tx1">
                    <a:lumMod val="95000"/>
                    <a:lumOff val="5000"/>
                  </a:schemeClr>
                </a:solidFill>
                <a:effectLst>
                  <a:outerShdw blurRad="38100" dist="38100" dir="2700000" algn="tl">
                    <a:srgbClr val="000000">
                      <a:alpha val="43137"/>
                    </a:srgbClr>
                  </a:outerShdw>
                </a:effectLst>
                <a:cs typeface="Arial" charset="0"/>
              </a:rPr>
              <a:t>THEOLOGICAL  VITALITY</a:t>
            </a:r>
            <a:endParaRPr lang="ru-RU" sz="4000" dirty="0">
              <a:solidFill>
                <a:schemeClr val="tx1">
                  <a:lumMod val="95000"/>
                  <a:lumOff val="5000"/>
                </a:schemeClr>
              </a:solidFill>
              <a:effectLst>
                <a:outerShdw blurRad="38100" dist="38100" dir="2700000" algn="tl">
                  <a:srgbClr val="000000">
                    <a:alpha val="43137"/>
                  </a:srgbClr>
                </a:outerShdw>
              </a:effectLst>
              <a:cs typeface="Arial" charset="0"/>
            </a:endParaRPr>
          </a:p>
        </p:txBody>
      </p:sp>
      <p:sp>
        <p:nvSpPr>
          <p:cNvPr id="2" name="Title 1"/>
          <p:cNvSpPr>
            <a:spLocks noGrp="1"/>
          </p:cNvSpPr>
          <p:nvPr>
            <p:ph type="title"/>
          </p:nvPr>
        </p:nvSpPr>
        <p:spPr>
          <a:xfrm>
            <a:off x="611560" y="404664"/>
            <a:ext cx="7560840" cy="971523"/>
          </a:xfrm>
        </p:spPr>
        <p:txBody>
          <a:bodyPr anchor="t">
            <a:noAutofit/>
          </a:bodyPr>
          <a:lstStyle/>
          <a:p>
            <a:r>
              <a:rPr lang="en-US" sz="4000" dirty="0" smtClean="0">
                <a:effectLst>
                  <a:outerShdw blurRad="38100" dist="38100" dir="2700000" algn="tl">
                    <a:srgbClr val="000000">
                      <a:alpha val="43137"/>
                    </a:srgbClr>
                  </a:outerShdw>
                </a:effectLst>
                <a:latin typeface="+mn-lt"/>
              </a:rPr>
              <a:t>Implications</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647056" y="1340768"/>
            <a:ext cx="7921388" cy="4248472"/>
          </a:xfrm>
        </p:spPr>
        <p:txBody>
          <a:bodyPr>
            <a:noAutofit/>
          </a:bodyPr>
          <a:lstStyle/>
          <a:p>
            <a:pPr marL="457200" indent="-457200">
              <a:buFont typeface="Arial" panose="020B0604020202020204" pitchFamily="34" charset="0"/>
              <a:buChar char="•"/>
            </a:pPr>
            <a:r>
              <a:rPr lang="en-US" sz="3200" dirty="0" smtClean="0"/>
              <a:t>Dave Wells: “When a large number of Canadians have a belief system that affirms diametrically opposed religious views and fuses together Jesus, the multiple gods of Hinduism, Western individualism and materialism, and the non-deistic understandings of Buddhism, we know we have a challenge on our hands.”</a:t>
            </a:r>
            <a:endParaRPr lang="en-US" sz="3200" dirty="0"/>
          </a:p>
        </p:txBody>
      </p:sp>
      <p:sp>
        <p:nvSpPr>
          <p:cNvPr id="6" name="Freeform 6"/>
          <p:cNvSpPr>
            <a:spLocks noEditPoints="1"/>
          </p:cNvSpPr>
          <p:nvPr/>
        </p:nvSpPr>
        <p:spPr bwMode="auto">
          <a:xfrm>
            <a:off x="8100392" y="5812634"/>
            <a:ext cx="936104" cy="864096"/>
          </a:xfrm>
          <a:custGeom>
            <a:avLst/>
            <a:gdLst/>
            <a:ahLst/>
            <a:cxnLst>
              <a:cxn ang="0">
                <a:pos x="3583" y="2510"/>
              </a:cxn>
              <a:cxn ang="0">
                <a:pos x="2521" y="2334"/>
              </a:cxn>
              <a:cxn ang="0">
                <a:pos x="2982" y="701"/>
              </a:cxn>
              <a:cxn ang="0">
                <a:pos x="3342" y="1246"/>
              </a:cxn>
              <a:cxn ang="0">
                <a:pos x="3157" y="495"/>
              </a:cxn>
              <a:cxn ang="0">
                <a:pos x="3173" y="152"/>
              </a:cxn>
              <a:cxn ang="0">
                <a:pos x="3583" y="279"/>
              </a:cxn>
              <a:cxn ang="0">
                <a:pos x="3848" y="872"/>
              </a:cxn>
              <a:cxn ang="0">
                <a:pos x="4000" y="401"/>
              </a:cxn>
              <a:cxn ang="0">
                <a:pos x="4313" y="354"/>
              </a:cxn>
              <a:cxn ang="0">
                <a:pos x="4370" y="912"/>
              </a:cxn>
              <a:cxn ang="0">
                <a:pos x="3426" y="1478"/>
              </a:cxn>
              <a:cxn ang="0">
                <a:pos x="3908" y="1422"/>
              </a:cxn>
              <a:cxn ang="0">
                <a:pos x="3963" y="1701"/>
              </a:cxn>
              <a:cxn ang="0">
                <a:pos x="3155" y="1962"/>
              </a:cxn>
              <a:cxn ang="0">
                <a:pos x="4517" y="945"/>
              </a:cxn>
              <a:cxn ang="0">
                <a:pos x="5001" y="783"/>
              </a:cxn>
              <a:cxn ang="0">
                <a:pos x="4679" y="1623"/>
              </a:cxn>
              <a:cxn ang="0">
                <a:pos x="5142" y="1366"/>
              </a:cxn>
              <a:cxn ang="0">
                <a:pos x="5503" y="1312"/>
              </a:cxn>
              <a:cxn ang="0">
                <a:pos x="5631" y="1572"/>
              </a:cxn>
              <a:cxn ang="0">
                <a:pos x="5039" y="1968"/>
              </a:cxn>
              <a:cxn ang="0">
                <a:pos x="4629" y="1948"/>
              </a:cxn>
              <a:cxn ang="0">
                <a:pos x="4264" y="2234"/>
              </a:cxn>
              <a:cxn ang="0">
                <a:pos x="4821" y="2499"/>
              </a:cxn>
              <a:cxn ang="0">
                <a:pos x="5634" y="1994"/>
              </a:cxn>
              <a:cxn ang="0">
                <a:pos x="5163" y="2386"/>
              </a:cxn>
              <a:cxn ang="0">
                <a:pos x="5170" y="2729"/>
              </a:cxn>
              <a:cxn ang="0">
                <a:pos x="4976" y="2806"/>
              </a:cxn>
              <a:cxn ang="0">
                <a:pos x="4339" y="2916"/>
              </a:cxn>
              <a:cxn ang="0">
                <a:pos x="3626" y="2658"/>
              </a:cxn>
              <a:cxn ang="0">
                <a:pos x="3501" y="2710"/>
              </a:cxn>
              <a:cxn ang="0">
                <a:pos x="2125" y="4111"/>
              </a:cxn>
              <a:cxn ang="0">
                <a:pos x="2155" y="2748"/>
              </a:cxn>
              <a:cxn ang="0">
                <a:pos x="1905" y="2510"/>
              </a:cxn>
              <a:cxn ang="0">
                <a:pos x="1311" y="2776"/>
              </a:cxn>
              <a:cxn ang="0">
                <a:pos x="512" y="2916"/>
              </a:cxn>
              <a:cxn ang="0">
                <a:pos x="470" y="2623"/>
              </a:cxn>
              <a:cxn ang="0">
                <a:pos x="93" y="2407"/>
              </a:cxn>
              <a:cxn ang="0">
                <a:pos x="616" y="2293"/>
              </a:cxn>
              <a:cxn ang="0">
                <a:pos x="1222" y="2370"/>
              </a:cxn>
              <a:cxn ang="0">
                <a:pos x="1423" y="2205"/>
              </a:cxn>
              <a:cxn ang="0">
                <a:pos x="1158" y="1910"/>
              </a:cxn>
              <a:cxn ang="0">
                <a:pos x="531" y="1860"/>
              </a:cxn>
              <a:cxn ang="0">
                <a:pos x="250" y="1431"/>
              </a:cxn>
              <a:cxn ang="0">
                <a:pos x="440" y="1213"/>
              </a:cxn>
              <a:cxn ang="0">
                <a:pos x="1011" y="1556"/>
              </a:cxn>
              <a:cxn ang="0">
                <a:pos x="974" y="1305"/>
              </a:cxn>
              <a:cxn ang="0">
                <a:pos x="897" y="743"/>
              </a:cxn>
              <a:cxn ang="0">
                <a:pos x="1530" y="1630"/>
              </a:cxn>
              <a:cxn ang="0">
                <a:pos x="2034" y="1954"/>
              </a:cxn>
              <a:cxn ang="0">
                <a:pos x="1849" y="1654"/>
              </a:cxn>
              <a:cxn ang="0">
                <a:pos x="1884" y="1426"/>
              </a:cxn>
              <a:cxn ang="0">
                <a:pos x="2202" y="1471"/>
              </a:cxn>
              <a:cxn ang="0">
                <a:pos x="1058" y="544"/>
              </a:cxn>
              <a:cxn ang="0">
                <a:pos x="1596" y="833"/>
              </a:cxn>
              <a:cxn ang="0">
                <a:pos x="1746" y="513"/>
              </a:cxn>
              <a:cxn ang="0">
                <a:pos x="1915" y="969"/>
              </a:cxn>
              <a:cxn ang="0">
                <a:pos x="2170" y="574"/>
              </a:cxn>
              <a:cxn ang="0">
                <a:pos x="2420" y="500"/>
              </a:cxn>
              <a:cxn ang="0">
                <a:pos x="2657" y="842"/>
              </a:cxn>
              <a:cxn ang="0">
                <a:pos x="2706" y="1305"/>
              </a:cxn>
              <a:cxn ang="0">
                <a:pos x="2734" y="93"/>
              </a:cxn>
            </a:cxnLst>
            <a:rect l="0" t="0" r="r" b="b"/>
            <a:pathLst>
              <a:path w="5758" h="4116">
                <a:moveTo>
                  <a:pt x="3503" y="2246"/>
                </a:moveTo>
                <a:lnTo>
                  <a:pt x="3452" y="2252"/>
                </a:lnTo>
                <a:lnTo>
                  <a:pt x="3405" y="2260"/>
                </a:lnTo>
                <a:lnTo>
                  <a:pt x="3445" y="2273"/>
                </a:lnTo>
                <a:lnTo>
                  <a:pt x="3482" y="2292"/>
                </a:lnTo>
                <a:lnTo>
                  <a:pt x="3515" y="2318"/>
                </a:lnTo>
                <a:lnTo>
                  <a:pt x="3544" y="2349"/>
                </a:lnTo>
                <a:lnTo>
                  <a:pt x="3567" y="2388"/>
                </a:lnTo>
                <a:lnTo>
                  <a:pt x="3583" y="2429"/>
                </a:lnTo>
                <a:lnTo>
                  <a:pt x="3553" y="2438"/>
                </a:lnTo>
                <a:lnTo>
                  <a:pt x="3539" y="2400"/>
                </a:lnTo>
                <a:lnTo>
                  <a:pt x="3518" y="2365"/>
                </a:lnTo>
                <a:lnTo>
                  <a:pt x="3492" y="2337"/>
                </a:lnTo>
                <a:lnTo>
                  <a:pt x="3461" y="2314"/>
                </a:lnTo>
                <a:lnTo>
                  <a:pt x="3426" y="2297"/>
                </a:lnTo>
                <a:lnTo>
                  <a:pt x="3389" y="2288"/>
                </a:lnTo>
                <a:lnTo>
                  <a:pt x="3351" y="2286"/>
                </a:lnTo>
                <a:lnTo>
                  <a:pt x="3310" y="2293"/>
                </a:lnTo>
                <a:lnTo>
                  <a:pt x="3262" y="2318"/>
                </a:lnTo>
                <a:lnTo>
                  <a:pt x="3239" y="2335"/>
                </a:lnTo>
                <a:lnTo>
                  <a:pt x="3214" y="2358"/>
                </a:lnTo>
                <a:lnTo>
                  <a:pt x="3188" y="2384"/>
                </a:lnTo>
                <a:lnTo>
                  <a:pt x="3164" y="2414"/>
                </a:lnTo>
                <a:lnTo>
                  <a:pt x="3145" y="2447"/>
                </a:lnTo>
                <a:lnTo>
                  <a:pt x="3129" y="2485"/>
                </a:lnTo>
                <a:lnTo>
                  <a:pt x="3124" y="2523"/>
                </a:lnTo>
                <a:lnTo>
                  <a:pt x="3124" y="2586"/>
                </a:lnTo>
                <a:lnTo>
                  <a:pt x="3157" y="2588"/>
                </a:lnTo>
                <a:lnTo>
                  <a:pt x="3192" y="2590"/>
                </a:lnTo>
                <a:lnTo>
                  <a:pt x="3235" y="2583"/>
                </a:lnTo>
                <a:lnTo>
                  <a:pt x="3274" y="2567"/>
                </a:lnTo>
                <a:lnTo>
                  <a:pt x="3309" y="2543"/>
                </a:lnTo>
                <a:lnTo>
                  <a:pt x="3338" y="2513"/>
                </a:lnTo>
                <a:lnTo>
                  <a:pt x="3359" y="2476"/>
                </a:lnTo>
                <a:lnTo>
                  <a:pt x="3375" y="2436"/>
                </a:lnTo>
                <a:lnTo>
                  <a:pt x="3380" y="2391"/>
                </a:lnTo>
                <a:lnTo>
                  <a:pt x="3410" y="2391"/>
                </a:lnTo>
                <a:lnTo>
                  <a:pt x="3405" y="2440"/>
                </a:lnTo>
                <a:lnTo>
                  <a:pt x="3389" y="2483"/>
                </a:lnTo>
                <a:lnTo>
                  <a:pt x="3368" y="2523"/>
                </a:lnTo>
                <a:lnTo>
                  <a:pt x="3338" y="2558"/>
                </a:lnTo>
                <a:lnTo>
                  <a:pt x="3303" y="2586"/>
                </a:lnTo>
                <a:lnTo>
                  <a:pt x="3366" y="2577"/>
                </a:lnTo>
                <a:lnTo>
                  <a:pt x="3434" y="2562"/>
                </a:lnTo>
                <a:lnTo>
                  <a:pt x="3510" y="2539"/>
                </a:lnTo>
                <a:lnTo>
                  <a:pt x="3583" y="2510"/>
                </a:lnTo>
                <a:lnTo>
                  <a:pt x="3651" y="2473"/>
                </a:lnTo>
                <a:lnTo>
                  <a:pt x="3717" y="2429"/>
                </a:lnTo>
                <a:lnTo>
                  <a:pt x="3780" y="2381"/>
                </a:lnTo>
                <a:lnTo>
                  <a:pt x="3840" y="2325"/>
                </a:lnTo>
                <a:lnTo>
                  <a:pt x="3796" y="2304"/>
                </a:lnTo>
                <a:lnTo>
                  <a:pt x="3731" y="2279"/>
                </a:lnTo>
                <a:lnTo>
                  <a:pt x="3670" y="2262"/>
                </a:lnTo>
                <a:lnTo>
                  <a:pt x="3611" y="2250"/>
                </a:lnTo>
                <a:lnTo>
                  <a:pt x="3555" y="2246"/>
                </a:lnTo>
                <a:lnTo>
                  <a:pt x="3503" y="2246"/>
                </a:lnTo>
                <a:close/>
                <a:moveTo>
                  <a:pt x="2205" y="2246"/>
                </a:moveTo>
                <a:lnTo>
                  <a:pt x="2149" y="2250"/>
                </a:lnTo>
                <a:lnTo>
                  <a:pt x="2090" y="2262"/>
                </a:lnTo>
                <a:lnTo>
                  <a:pt x="2029" y="2279"/>
                </a:lnTo>
                <a:lnTo>
                  <a:pt x="1964" y="2304"/>
                </a:lnTo>
                <a:lnTo>
                  <a:pt x="1921" y="2325"/>
                </a:lnTo>
                <a:lnTo>
                  <a:pt x="1980" y="2381"/>
                </a:lnTo>
                <a:lnTo>
                  <a:pt x="2043" y="2429"/>
                </a:lnTo>
                <a:lnTo>
                  <a:pt x="2107" y="2473"/>
                </a:lnTo>
                <a:lnTo>
                  <a:pt x="2177" y="2510"/>
                </a:lnTo>
                <a:lnTo>
                  <a:pt x="2249" y="2539"/>
                </a:lnTo>
                <a:lnTo>
                  <a:pt x="2326" y="2562"/>
                </a:lnTo>
                <a:lnTo>
                  <a:pt x="2392" y="2577"/>
                </a:lnTo>
                <a:lnTo>
                  <a:pt x="2457" y="2586"/>
                </a:lnTo>
                <a:lnTo>
                  <a:pt x="2422" y="2558"/>
                </a:lnTo>
                <a:lnTo>
                  <a:pt x="2392" y="2523"/>
                </a:lnTo>
                <a:lnTo>
                  <a:pt x="2369" y="2483"/>
                </a:lnTo>
                <a:lnTo>
                  <a:pt x="2354" y="2440"/>
                </a:lnTo>
                <a:lnTo>
                  <a:pt x="2348" y="2391"/>
                </a:lnTo>
                <a:lnTo>
                  <a:pt x="2378" y="2391"/>
                </a:lnTo>
                <a:lnTo>
                  <a:pt x="2385" y="2436"/>
                </a:lnTo>
                <a:lnTo>
                  <a:pt x="2399" y="2476"/>
                </a:lnTo>
                <a:lnTo>
                  <a:pt x="2422" y="2513"/>
                </a:lnTo>
                <a:lnTo>
                  <a:pt x="2450" y="2543"/>
                </a:lnTo>
                <a:lnTo>
                  <a:pt x="2485" y="2567"/>
                </a:lnTo>
                <a:lnTo>
                  <a:pt x="2525" y="2583"/>
                </a:lnTo>
                <a:lnTo>
                  <a:pt x="2567" y="2590"/>
                </a:lnTo>
                <a:lnTo>
                  <a:pt x="2607" y="2588"/>
                </a:lnTo>
                <a:lnTo>
                  <a:pt x="2642" y="2584"/>
                </a:lnTo>
                <a:lnTo>
                  <a:pt x="2642" y="2503"/>
                </a:lnTo>
                <a:lnTo>
                  <a:pt x="2631" y="2466"/>
                </a:lnTo>
                <a:lnTo>
                  <a:pt x="2616" y="2433"/>
                </a:lnTo>
                <a:lnTo>
                  <a:pt x="2593" y="2403"/>
                </a:lnTo>
                <a:lnTo>
                  <a:pt x="2568" y="2375"/>
                </a:lnTo>
                <a:lnTo>
                  <a:pt x="2544" y="2353"/>
                </a:lnTo>
                <a:lnTo>
                  <a:pt x="2521" y="2334"/>
                </a:lnTo>
                <a:lnTo>
                  <a:pt x="2486" y="2313"/>
                </a:lnTo>
                <a:lnTo>
                  <a:pt x="2450" y="2293"/>
                </a:lnTo>
                <a:lnTo>
                  <a:pt x="2410" y="2286"/>
                </a:lnTo>
                <a:lnTo>
                  <a:pt x="2371" y="2288"/>
                </a:lnTo>
                <a:lnTo>
                  <a:pt x="2333" y="2297"/>
                </a:lnTo>
                <a:lnTo>
                  <a:pt x="2300" y="2314"/>
                </a:lnTo>
                <a:lnTo>
                  <a:pt x="2268" y="2337"/>
                </a:lnTo>
                <a:lnTo>
                  <a:pt x="2242" y="2365"/>
                </a:lnTo>
                <a:lnTo>
                  <a:pt x="2221" y="2400"/>
                </a:lnTo>
                <a:lnTo>
                  <a:pt x="2207" y="2438"/>
                </a:lnTo>
                <a:lnTo>
                  <a:pt x="2177" y="2429"/>
                </a:lnTo>
                <a:lnTo>
                  <a:pt x="2193" y="2388"/>
                </a:lnTo>
                <a:lnTo>
                  <a:pt x="2216" y="2349"/>
                </a:lnTo>
                <a:lnTo>
                  <a:pt x="2244" y="2318"/>
                </a:lnTo>
                <a:lnTo>
                  <a:pt x="2277" y="2292"/>
                </a:lnTo>
                <a:lnTo>
                  <a:pt x="2315" y="2273"/>
                </a:lnTo>
                <a:lnTo>
                  <a:pt x="2355" y="2260"/>
                </a:lnTo>
                <a:lnTo>
                  <a:pt x="2308" y="2252"/>
                </a:lnTo>
                <a:lnTo>
                  <a:pt x="2258" y="2246"/>
                </a:lnTo>
                <a:lnTo>
                  <a:pt x="2205" y="2246"/>
                </a:lnTo>
                <a:close/>
                <a:moveTo>
                  <a:pt x="2811" y="0"/>
                </a:moveTo>
                <a:lnTo>
                  <a:pt x="2949" y="0"/>
                </a:lnTo>
                <a:lnTo>
                  <a:pt x="2949" y="134"/>
                </a:lnTo>
                <a:lnTo>
                  <a:pt x="2963" y="122"/>
                </a:lnTo>
                <a:lnTo>
                  <a:pt x="2975" y="110"/>
                </a:lnTo>
                <a:lnTo>
                  <a:pt x="2998" y="79"/>
                </a:lnTo>
                <a:lnTo>
                  <a:pt x="3015" y="42"/>
                </a:lnTo>
                <a:lnTo>
                  <a:pt x="3024" y="4"/>
                </a:lnTo>
                <a:lnTo>
                  <a:pt x="3054" y="4"/>
                </a:lnTo>
                <a:lnTo>
                  <a:pt x="3043" y="49"/>
                </a:lnTo>
                <a:lnTo>
                  <a:pt x="3024" y="93"/>
                </a:lnTo>
                <a:lnTo>
                  <a:pt x="2996" y="131"/>
                </a:lnTo>
                <a:lnTo>
                  <a:pt x="2973" y="154"/>
                </a:lnTo>
                <a:lnTo>
                  <a:pt x="2949" y="173"/>
                </a:lnTo>
                <a:lnTo>
                  <a:pt x="2949" y="689"/>
                </a:lnTo>
                <a:lnTo>
                  <a:pt x="2979" y="661"/>
                </a:lnTo>
                <a:lnTo>
                  <a:pt x="3001" y="629"/>
                </a:lnTo>
                <a:lnTo>
                  <a:pt x="3019" y="593"/>
                </a:lnTo>
                <a:lnTo>
                  <a:pt x="3028" y="553"/>
                </a:lnTo>
                <a:lnTo>
                  <a:pt x="3029" y="509"/>
                </a:lnTo>
                <a:lnTo>
                  <a:pt x="3059" y="507"/>
                </a:lnTo>
                <a:lnTo>
                  <a:pt x="3059" y="553"/>
                </a:lnTo>
                <a:lnTo>
                  <a:pt x="3050" y="594"/>
                </a:lnTo>
                <a:lnTo>
                  <a:pt x="3033" y="635"/>
                </a:lnTo>
                <a:lnTo>
                  <a:pt x="3010" y="669"/>
                </a:lnTo>
                <a:lnTo>
                  <a:pt x="2982" y="701"/>
                </a:lnTo>
                <a:lnTo>
                  <a:pt x="2949" y="725"/>
                </a:lnTo>
                <a:lnTo>
                  <a:pt x="2949" y="1107"/>
                </a:lnTo>
                <a:lnTo>
                  <a:pt x="2979" y="1079"/>
                </a:lnTo>
                <a:lnTo>
                  <a:pt x="3003" y="1048"/>
                </a:lnTo>
                <a:lnTo>
                  <a:pt x="3021" y="1009"/>
                </a:lnTo>
                <a:lnTo>
                  <a:pt x="3031" y="969"/>
                </a:lnTo>
                <a:lnTo>
                  <a:pt x="3033" y="926"/>
                </a:lnTo>
                <a:lnTo>
                  <a:pt x="3063" y="924"/>
                </a:lnTo>
                <a:lnTo>
                  <a:pt x="3061" y="969"/>
                </a:lnTo>
                <a:lnTo>
                  <a:pt x="3052" y="1013"/>
                </a:lnTo>
                <a:lnTo>
                  <a:pt x="3036" y="1051"/>
                </a:lnTo>
                <a:lnTo>
                  <a:pt x="3012" y="1088"/>
                </a:lnTo>
                <a:lnTo>
                  <a:pt x="2984" y="1119"/>
                </a:lnTo>
                <a:lnTo>
                  <a:pt x="2949" y="1143"/>
                </a:lnTo>
                <a:lnTo>
                  <a:pt x="2949" y="1170"/>
                </a:lnTo>
                <a:lnTo>
                  <a:pt x="2951" y="1187"/>
                </a:lnTo>
                <a:lnTo>
                  <a:pt x="2953" y="1215"/>
                </a:lnTo>
                <a:lnTo>
                  <a:pt x="2956" y="1250"/>
                </a:lnTo>
                <a:lnTo>
                  <a:pt x="2960" y="1293"/>
                </a:lnTo>
                <a:lnTo>
                  <a:pt x="2963" y="1342"/>
                </a:lnTo>
                <a:lnTo>
                  <a:pt x="2968" y="1396"/>
                </a:lnTo>
                <a:lnTo>
                  <a:pt x="2973" y="1454"/>
                </a:lnTo>
                <a:lnTo>
                  <a:pt x="2994" y="1631"/>
                </a:lnTo>
                <a:lnTo>
                  <a:pt x="3001" y="1689"/>
                </a:lnTo>
                <a:lnTo>
                  <a:pt x="3043" y="1614"/>
                </a:lnTo>
                <a:lnTo>
                  <a:pt x="3092" y="1541"/>
                </a:lnTo>
                <a:lnTo>
                  <a:pt x="3106" y="1501"/>
                </a:lnTo>
                <a:lnTo>
                  <a:pt x="3111" y="1459"/>
                </a:lnTo>
                <a:lnTo>
                  <a:pt x="3110" y="1417"/>
                </a:lnTo>
                <a:lnTo>
                  <a:pt x="3099" y="1377"/>
                </a:lnTo>
                <a:lnTo>
                  <a:pt x="3080" y="1339"/>
                </a:lnTo>
                <a:lnTo>
                  <a:pt x="3054" y="1305"/>
                </a:lnTo>
                <a:lnTo>
                  <a:pt x="3021" y="1278"/>
                </a:lnTo>
                <a:lnTo>
                  <a:pt x="3036" y="1251"/>
                </a:lnTo>
                <a:lnTo>
                  <a:pt x="3071" y="1279"/>
                </a:lnTo>
                <a:lnTo>
                  <a:pt x="3099" y="1312"/>
                </a:lnTo>
                <a:lnTo>
                  <a:pt x="3120" y="1351"/>
                </a:lnTo>
                <a:lnTo>
                  <a:pt x="3134" y="1391"/>
                </a:lnTo>
                <a:lnTo>
                  <a:pt x="3141" y="1433"/>
                </a:lnTo>
                <a:lnTo>
                  <a:pt x="3141" y="1476"/>
                </a:lnTo>
                <a:lnTo>
                  <a:pt x="3190" y="1415"/>
                </a:lnTo>
                <a:lnTo>
                  <a:pt x="3244" y="1358"/>
                </a:lnTo>
                <a:lnTo>
                  <a:pt x="3303" y="1300"/>
                </a:lnTo>
                <a:lnTo>
                  <a:pt x="3323" y="1283"/>
                </a:lnTo>
                <a:lnTo>
                  <a:pt x="3340" y="1265"/>
                </a:lnTo>
                <a:lnTo>
                  <a:pt x="3342" y="1246"/>
                </a:lnTo>
                <a:lnTo>
                  <a:pt x="3344" y="1224"/>
                </a:lnTo>
                <a:lnTo>
                  <a:pt x="3330" y="1185"/>
                </a:lnTo>
                <a:lnTo>
                  <a:pt x="3309" y="1150"/>
                </a:lnTo>
                <a:lnTo>
                  <a:pt x="3284" y="1122"/>
                </a:lnTo>
                <a:lnTo>
                  <a:pt x="3255" y="1100"/>
                </a:lnTo>
                <a:lnTo>
                  <a:pt x="3220" y="1082"/>
                </a:lnTo>
                <a:lnTo>
                  <a:pt x="3183" y="1072"/>
                </a:lnTo>
                <a:lnTo>
                  <a:pt x="3145" y="1070"/>
                </a:lnTo>
                <a:lnTo>
                  <a:pt x="3106" y="1075"/>
                </a:lnTo>
                <a:lnTo>
                  <a:pt x="3099" y="1044"/>
                </a:lnTo>
                <a:lnTo>
                  <a:pt x="3146" y="1039"/>
                </a:lnTo>
                <a:lnTo>
                  <a:pt x="3192" y="1042"/>
                </a:lnTo>
                <a:lnTo>
                  <a:pt x="3237" y="1054"/>
                </a:lnTo>
                <a:lnTo>
                  <a:pt x="3277" y="1077"/>
                </a:lnTo>
                <a:lnTo>
                  <a:pt x="3312" y="1107"/>
                </a:lnTo>
                <a:lnTo>
                  <a:pt x="3342" y="1143"/>
                </a:lnTo>
                <a:lnTo>
                  <a:pt x="3337" y="1093"/>
                </a:lnTo>
                <a:lnTo>
                  <a:pt x="3326" y="1037"/>
                </a:lnTo>
                <a:lnTo>
                  <a:pt x="3310" y="981"/>
                </a:lnTo>
                <a:lnTo>
                  <a:pt x="3290" y="924"/>
                </a:lnTo>
                <a:lnTo>
                  <a:pt x="3260" y="866"/>
                </a:lnTo>
                <a:lnTo>
                  <a:pt x="3220" y="880"/>
                </a:lnTo>
                <a:lnTo>
                  <a:pt x="3178" y="885"/>
                </a:lnTo>
                <a:lnTo>
                  <a:pt x="3134" y="882"/>
                </a:lnTo>
                <a:lnTo>
                  <a:pt x="3094" y="872"/>
                </a:lnTo>
                <a:lnTo>
                  <a:pt x="3056" y="852"/>
                </a:lnTo>
                <a:lnTo>
                  <a:pt x="3019" y="826"/>
                </a:lnTo>
                <a:lnTo>
                  <a:pt x="2989" y="793"/>
                </a:lnTo>
                <a:lnTo>
                  <a:pt x="3014" y="776"/>
                </a:lnTo>
                <a:lnTo>
                  <a:pt x="3040" y="804"/>
                </a:lnTo>
                <a:lnTo>
                  <a:pt x="3070" y="826"/>
                </a:lnTo>
                <a:lnTo>
                  <a:pt x="3101" y="842"/>
                </a:lnTo>
                <a:lnTo>
                  <a:pt x="3136" y="852"/>
                </a:lnTo>
                <a:lnTo>
                  <a:pt x="3173" y="854"/>
                </a:lnTo>
                <a:lnTo>
                  <a:pt x="3209" y="851"/>
                </a:lnTo>
                <a:lnTo>
                  <a:pt x="3244" y="840"/>
                </a:lnTo>
                <a:lnTo>
                  <a:pt x="3211" y="797"/>
                </a:lnTo>
                <a:lnTo>
                  <a:pt x="3171" y="757"/>
                </a:lnTo>
                <a:lnTo>
                  <a:pt x="3124" y="720"/>
                </a:lnTo>
                <a:lnTo>
                  <a:pt x="3174" y="643"/>
                </a:lnTo>
                <a:lnTo>
                  <a:pt x="3178" y="645"/>
                </a:lnTo>
                <a:lnTo>
                  <a:pt x="3181" y="648"/>
                </a:lnTo>
                <a:lnTo>
                  <a:pt x="3186" y="608"/>
                </a:lnTo>
                <a:lnTo>
                  <a:pt x="3183" y="568"/>
                </a:lnTo>
                <a:lnTo>
                  <a:pt x="3174" y="530"/>
                </a:lnTo>
                <a:lnTo>
                  <a:pt x="3157" y="495"/>
                </a:lnTo>
                <a:lnTo>
                  <a:pt x="3134" y="464"/>
                </a:lnTo>
                <a:lnTo>
                  <a:pt x="3104" y="438"/>
                </a:lnTo>
                <a:lnTo>
                  <a:pt x="3070" y="417"/>
                </a:lnTo>
                <a:lnTo>
                  <a:pt x="3080" y="389"/>
                </a:lnTo>
                <a:lnTo>
                  <a:pt x="3117" y="410"/>
                </a:lnTo>
                <a:lnTo>
                  <a:pt x="3150" y="438"/>
                </a:lnTo>
                <a:lnTo>
                  <a:pt x="3176" y="469"/>
                </a:lnTo>
                <a:lnTo>
                  <a:pt x="3195" y="506"/>
                </a:lnTo>
                <a:lnTo>
                  <a:pt x="3209" y="544"/>
                </a:lnTo>
                <a:lnTo>
                  <a:pt x="3216" y="584"/>
                </a:lnTo>
                <a:lnTo>
                  <a:pt x="3216" y="626"/>
                </a:lnTo>
                <a:lnTo>
                  <a:pt x="3207" y="668"/>
                </a:lnTo>
                <a:lnTo>
                  <a:pt x="3256" y="713"/>
                </a:lnTo>
                <a:lnTo>
                  <a:pt x="3298" y="762"/>
                </a:lnTo>
                <a:lnTo>
                  <a:pt x="3333" y="811"/>
                </a:lnTo>
                <a:lnTo>
                  <a:pt x="3363" y="863"/>
                </a:lnTo>
                <a:lnTo>
                  <a:pt x="3386" y="915"/>
                </a:lnTo>
                <a:lnTo>
                  <a:pt x="3403" y="967"/>
                </a:lnTo>
                <a:lnTo>
                  <a:pt x="3415" y="1020"/>
                </a:lnTo>
                <a:lnTo>
                  <a:pt x="3424" y="1068"/>
                </a:lnTo>
                <a:lnTo>
                  <a:pt x="3429" y="1117"/>
                </a:lnTo>
                <a:lnTo>
                  <a:pt x="3433" y="1161"/>
                </a:lnTo>
                <a:lnTo>
                  <a:pt x="3485" y="1088"/>
                </a:lnTo>
                <a:lnTo>
                  <a:pt x="3532" y="1011"/>
                </a:lnTo>
                <a:lnTo>
                  <a:pt x="3571" y="933"/>
                </a:lnTo>
                <a:lnTo>
                  <a:pt x="3606" y="854"/>
                </a:lnTo>
                <a:lnTo>
                  <a:pt x="3544" y="809"/>
                </a:lnTo>
                <a:lnTo>
                  <a:pt x="3490" y="757"/>
                </a:lnTo>
                <a:lnTo>
                  <a:pt x="3441" y="701"/>
                </a:lnTo>
                <a:lnTo>
                  <a:pt x="3401" y="638"/>
                </a:lnTo>
                <a:lnTo>
                  <a:pt x="3366" y="572"/>
                </a:lnTo>
                <a:lnTo>
                  <a:pt x="3338" y="500"/>
                </a:lnTo>
                <a:lnTo>
                  <a:pt x="3319" y="425"/>
                </a:lnTo>
                <a:lnTo>
                  <a:pt x="3305" y="345"/>
                </a:lnTo>
                <a:lnTo>
                  <a:pt x="3262" y="323"/>
                </a:lnTo>
                <a:lnTo>
                  <a:pt x="3221" y="295"/>
                </a:lnTo>
                <a:lnTo>
                  <a:pt x="3186" y="262"/>
                </a:lnTo>
                <a:lnTo>
                  <a:pt x="3157" y="222"/>
                </a:lnTo>
                <a:lnTo>
                  <a:pt x="3131" y="171"/>
                </a:lnTo>
                <a:lnTo>
                  <a:pt x="3115" y="119"/>
                </a:lnTo>
                <a:lnTo>
                  <a:pt x="3108" y="63"/>
                </a:lnTo>
                <a:lnTo>
                  <a:pt x="3110" y="7"/>
                </a:lnTo>
                <a:lnTo>
                  <a:pt x="3155" y="11"/>
                </a:lnTo>
                <a:lnTo>
                  <a:pt x="3153" y="60"/>
                </a:lnTo>
                <a:lnTo>
                  <a:pt x="3159" y="107"/>
                </a:lnTo>
                <a:lnTo>
                  <a:pt x="3173" y="152"/>
                </a:lnTo>
                <a:lnTo>
                  <a:pt x="3195" y="195"/>
                </a:lnTo>
                <a:lnTo>
                  <a:pt x="3225" y="234"/>
                </a:lnTo>
                <a:lnTo>
                  <a:pt x="3260" y="267"/>
                </a:lnTo>
                <a:lnTo>
                  <a:pt x="3300" y="293"/>
                </a:lnTo>
                <a:lnTo>
                  <a:pt x="3298" y="215"/>
                </a:lnTo>
                <a:lnTo>
                  <a:pt x="3302" y="143"/>
                </a:lnTo>
                <a:lnTo>
                  <a:pt x="3309" y="79"/>
                </a:lnTo>
                <a:lnTo>
                  <a:pt x="3317" y="26"/>
                </a:lnTo>
                <a:lnTo>
                  <a:pt x="3406" y="37"/>
                </a:lnTo>
                <a:lnTo>
                  <a:pt x="3400" y="77"/>
                </a:lnTo>
                <a:lnTo>
                  <a:pt x="3394" y="124"/>
                </a:lnTo>
                <a:lnTo>
                  <a:pt x="3389" y="176"/>
                </a:lnTo>
                <a:lnTo>
                  <a:pt x="3387" y="234"/>
                </a:lnTo>
                <a:lnTo>
                  <a:pt x="3391" y="295"/>
                </a:lnTo>
                <a:lnTo>
                  <a:pt x="3400" y="366"/>
                </a:lnTo>
                <a:lnTo>
                  <a:pt x="3413" y="434"/>
                </a:lnTo>
                <a:lnTo>
                  <a:pt x="3433" y="499"/>
                </a:lnTo>
                <a:lnTo>
                  <a:pt x="3459" y="558"/>
                </a:lnTo>
                <a:lnTo>
                  <a:pt x="3490" y="612"/>
                </a:lnTo>
                <a:lnTo>
                  <a:pt x="3529" y="662"/>
                </a:lnTo>
                <a:lnTo>
                  <a:pt x="3546" y="628"/>
                </a:lnTo>
                <a:lnTo>
                  <a:pt x="3557" y="589"/>
                </a:lnTo>
                <a:lnTo>
                  <a:pt x="3560" y="551"/>
                </a:lnTo>
                <a:lnTo>
                  <a:pt x="3557" y="513"/>
                </a:lnTo>
                <a:lnTo>
                  <a:pt x="3546" y="476"/>
                </a:lnTo>
                <a:lnTo>
                  <a:pt x="3529" y="439"/>
                </a:lnTo>
                <a:lnTo>
                  <a:pt x="3503" y="408"/>
                </a:lnTo>
                <a:lnTo>
                  <a:pt x="3523" y="387"/>
                </a:lnTo>
                <a:lnTo>
                  <a:pt x="3550" y="420"/>
                </a:lnTo>
                <a:lnTo>
                  <a:pt x="3571" y="455"/>
                </a:lnTo>
                <a:lnTo>
                  <a:pt x="3583" y="493"/>
                </a:lnTo>
                <a:lnTo>
                  <a:pt x="3590" y="533"/>
                </a:lnTo>
                <a:lnTo>
                  <a:pt x="3590" y="574"/>
                </a:lnTo>
                <a:lnTo>
                  <a:pt x="3583" y="614"/>
                </a:lnTo>
                <a:lnTo>
                  <a:pt x="3569" y="652"/>
                </a:lnTo>
                <a:lnTo>
                  <a:pt x="3550" y="687"/>
                </a:lnTo>
                <a:lnTo>
                  <a:pt x="3592" y="727"/>
                </a:lnTo>
                <a:lnTo>
                  <a:pt x="3639" y="765"/>
                </a:lnTo>
                <a:lnTo>
                  <a:pt x="3667" y="669"/>
                </a:lnTo>
                <a:lnTo>
                  <a:pt x="3689" y="575"/>
                </a:lnTo>
                <a:lnTo>
                  <a:pt x="3707" y="485"/>
                </a:lnTo>
                <a:lnTo>
                  <a:pt x="3719" y="399"/>
                </a:lnTo>
                <a:lnTo>
                  <a:pt x="3679" y="377"/>
                </a:lnTo>
                <a:lnTo>
                  <a:pt x="3642" y="349"/>
                </a:lnTo>
                <a:lnTo>
                  <a:pt x="3611" y="317"/>
                </a:lnTo>
                <a:lnTo>
                  <a:pt x="3583" y="279"/>
                </a:lnTo>
                <a:lnTo>
                  <a:pt x="3557" y="227"/>
                </a:lnTo>
                <a:lnTo>
                  <a:pt x="3539" y="173"/>
                </a:lnTo>
                <a:lnTo>
                  <a:pt x="3532" y="115"/>
                </a:lnTo>
                <a:lnTo>
                  <a:pt x="3536" y="58"/>
                </a:lnTo>
                <a:lnTo>
                  <a:pt x="3558" y="61"/>
                </a:lnTo>
                <a:lnTo>
                  <a:pt x="3581" y="66"/>
                </a:lnTo>
                <a:lnTo>
                  <a:pt x="3578" y="115"/>
                </a:lnTo>
                <a:lnTo>
                  <a:pt x="3583" y="164"/>
                </a:lnTo>
                <a:lnTo>
                  <a:pt x="3599" y="211"/>
                </a:lnTo>
                <a:lnTo>
                  <a:pt x="3621" y="255"/>
                </a:lnTo>
                <a:lnTo>
                  <a:pt x="3651" y="293"/>
                </a:lnTo>
                <a:lnTo>
                  <a:pt x="3684" y="324"/>
                </a:lnTo>
                <a:lnTo>
                  <a:pt x="3724" y="351"/>
                </a:lnTo>
                <a:lnTo>
                  <a:pt x="3730" y="286"/>
                </a:lnTo>
                <a:lnTo>
                  <a:pt x="3733" y="227"/>
                </a:lnTo>
                <a:lnTo>
                  <a:pt x="3733" y="100"/>
                </a:lnTo>
                <a:lnTo>
                  <a:pt x="3853" y="131"/>
                </a:lnTo>
                <a:lnTo>
                  <a:pt x="3853" y="185"/>
                </a:lnTo>
                <a:lnTo>
                  <a:pt x="3852" y="251"/>
                </a:lnTo>
                <a:lnTo>
                  <a:pt x="3846" y="326"/>
                </a:lnTo>
                <a:lnTo>
                  <a:pt x="3838" y="408"/>
                </a:lnTo>
                <a:lnTo>
                  <a:pt x="3826" y="499"/>
                </a:lnTo>
                <a:lnTo>
                  <a:pt x="3808" y="594"/>
                </a:lnTo>
                <a:lnTo>
                  <a:pt x="3785" y="694"/>
                </a:lnTo>
                <a:lnTo>
                  <a:pt x="3756" y="797"/>
                </a:lnTo>
                <a:lnTo>
                  <a:pt x="3717" y="901"/>
                </a:lnTo>
                <a:lnTo>
                  <a:pt x="3672" y="1004"/>
                </a:lnTo>
                <a:lnTo>
                  <a:pt x="3716" y="1007"/>
                </a:lnTo>
                <a:lnTo>
                  <a:pt x="3759" y="1002"/>
                </a:lnTo>
                <a:lnTo>
                  <a:pt x="3803" y="990"/>
                </a:lnTo>
                <a:lnTo>
                  <a:pt x="3824" y="981"/>
                </a:lnTo>
                <a:lnTo>
                  <a:pt x="3845" y="969"/>
                </a:lnTo>
                <a:lnTo>
                  <a:pt x="3829" y="929"/>
                </a:lnTo>
                <a:lnTo>
                  <a:pt x="3820" y="887"/>
                </a:lnTo>
                <a:lnTo>
                  <a:pt x="3819" y="845"/>
                </a:lnTo>
                <a:lnTo>
                  <a:pt x="3824" y="804"/>
                </a:lnTo>
                <a:lnTo>
                  <a:pt x="3838" y="763"/>
                </a:lnTo>
                <a:lnTo>
                  <a:pt x="3857" y="727"/>
                </a:lnTo>
                <a:lnTo>
                  <a:pt x="3885" y="694"/>
                </a:lnTo>
                <a:lnTo>
                  <a:pt x="3918" y="666"/>
                </a:lnTo>
                <a:lnTo>
                  <a:pt x="3934" y="690"/>
                </a:lnTo>
                <a:lnTo>
                  <a:pt x="3901" y="718"/>
                </a:lnTo>
                <a:lnTo>
                  <a:pt x="3876" y="753"/>
                </a:lnTo>
                <a:lnTo>
                  <a:pt x="3859" y="790"/>
                </a:lnTo>
                <a:lnTo>
                  <a:pt x="3850" y="830"/>
                </a:lnTo>
                <a:lnTo>
                  <a:pt x="3848" y="872"/>
                </a:lnTo>
                <a:lnTo>
                  <a:pt x="3853" y="913"/>
                </a:lnTo>
                <a:lnTo>
                  <a:pt x="3869" y="953"/>
                </a:lnTo>
                <a:lnTo>
                  <a:pt x="3904" y="922"/>
                </a:lnTo>
                <a:lnTo>
                  <a:pt x="3932" y="887"/>
                </a:lnTo>
                <a:lnTo>
                  <a:pt x="3955" y="845"/>
                </a:lnTo>
                <a:lnTo>
                  <a:pt x="3995" y="865"/>
                </a:lnTo>
                <a:lnTo>
                  <a:pt x="3970" y="910"/>
                </a:lnTo>
                <a:lnTo>
                  <a:pt x="3941" y="948"/>
                </a:lnTo>
                <a:lnTo>
                  <a:pt x="3904" y="983"/>
                </a:lnTo>
                <a:lnTo>
                  <a:pt x="3864" y="1011"/>
                </a:lnTo>
                <a:lnTo>
                  <a:pt x="3819" y="1034"/>
                </a:lnTo>
                <a:lnTo>
                  <a:pt x="3777" y="1046"/>
                </a:lnTo>
                <a:lnTo>
                  <a:pt x="3735" y="1053"/>
                </a:lnTo>
                <a:lnTo>
                  <a:pt x="3693" y="1053"/>
                </a:lnTo>
                <a:lnTo>
                  <a:pt x="3651" y="1048"/>
                </a:lnTo>
                <a:lnTo>
                  <a:pt x="3609" y="1121"/>
                </a:lnTo>
                <a:lnTo>
                  <a:pt x="3560" y="1192"/>
                </a:lnTo>
                <a:lnTo>
                  <a:pt x="3506" y="1264"/>
                </a:lnTo>
                <a:lnTo>
                  <a:pt x="3609" y="1241"/>
                </a:lnTo>
                <a:lnTo>
                  <a:pt x="3707" y="1211"/>
                </a:lnTo>
                <a:lnTo>
                  <a:pt x="3801" y="1176"/>
                </a:lnTo>
                <a:lnTo>
                  <a:pt x="3892" y="1135"/>
                </a:lnTo>
                <a:lnTo>
                  <a:pt x="3977" y="1086"/>
                </a:lnTo>
                <a:lnTo>
                  <a:pt x="4060" y="1032"/>
                </a:lnTo>
                <a:lnTo>
                  <a:pt x="4136" y="971"/>
                </a:lnTo>
                <a:lnTo>
                  <a:pt x="4101" y="913"/>
                </a:lnTo>
                <a:lnTo>
                  <a:pt x="4075" y="852"/>
                </a:lnTo>
                <a:lnTo>
                  <a:pt x="4058" y="791"/>
                </a:lnTo>
                <a:lnTo>
                  <a:pt x="4046" y="730"/>
                </a:lnTo>
                <a:lnTo>
                  <a:pt x="4040" y="668"/>
                </a:lnTo>
                <a:lnTo>
                  <a:pt x="4042" y="607"/>
                </a:lnTo>
                <a:lnTo>
                  <a:pt x="4047" y="547"/>
                </a:lnTo>
                <a:lnTo>
                  <a:pt x="4012" y="513"/>
                </a:lnTo>
                <a:lnTo>
                  <a:pt x="3984" y="471"/>
                </a:lnTo>
                <a:lnTo>
                  <a:pt x="3962" y="427"/>
                </a:lnTo>
                <a:lnTo>
                  <a:pt x="3946" y="378"/>
                </a:lnTo>
                <a:lnTo>
                  <a:pt x="3937" y="323"/>
                </a:lnTo>
                <a:lnTo>
                  <a:pt x="3939" y="269"/>
                </a:lnTo>
                <a:lnTo>
                  <a:pt x="3948" y="215"/>
                </a:lnTo>
                <a:lnTo>
                  <a:pt x="3967" y="164"/>
                </a:lnTo>
                <a:lnTo>
                  <a:pt x="4011" y="178"/>
                </a:lnTo>
                <a:lnTo>
                  <a:pt x="3993" y="223"/>
                </a:lnTo>
                <a:lnTo>
                  <a:pt x="3983" y="269"/>
                </a:lnTo>
                <a:lnTo>
                  <a:pt x="3983" y="317"/>
                </a:lnTo>
                <a:lnTo>
                  <a:pt x="3990" y="366"/>
                </a:lnTo>
                <a:lnTo>
                  <a:pt x="4000" y="401"/>
                </a:lnTo>
                <a:lnTo>
                  <a:pt x="4016" y="434"/>
                </a:lnTo>
                <a:lnTo>
                  <a:pt x="4033" y="464"/>
                </a:lnTo>
                <a:lnTo>
                  <a:pt x="4056" y="492"/>
                </a:lnTo>
                <a:lnTo>
                  <a:pt x="4070" y="427"/>
                </a:lnTo>
                <a:lnTo>
                  <a:pt x="4087" y="366"/>
                </a:lnTo>
                <a:lnTo>
                  <a:pt x="4107" y="312"/>
                </a:lnTo>
                <a:lnTo>
                  <a:pt x="4126" y="265"/>
                </a:lnTo>
                <a:lnTo>
                  <a:pt x="4143" y="225"/>
                </a:lnTo>
                <a:lnTo>
                  <a:pt x="4227" y="258"/>
                </a:lnTo>
                <a:lnTo>
                  <a:pt x="4213" y="293"/>
                </a:lnTo>
                <a:lnTo>
                  <a:pt x="4196" y="333"/>
                </a:lnTo>
                <a:lnTo>
                  <a:pt x="4178" y="382"/>
                </a:lnTo>
                <a:lnTo>
                  <a:pt x="4163" y="434"/>
                </a:lnTo>
                <a:lnTo>
                  <a:pt x="4149" y="492"/>
                </a:lnTo>
                <a:lnTo>
                  <a:pt x="4138" y="551"/>
                </a:lnTo>
                <a:lnTo>
                  <a:pt x="4133" y="614"/>
                </a:lnTo>
                <a:lnTo>
                  <a:pt x="4133" y="676"/>
                </a:lnTo>
                <a:lnTo>
                  <a:pt x="4138" y="739"/>
                </a:lnTo>
                <a:lnTo>
                  <a:pt x="4154" y="802"/>
                </a:lnTo>
                <a:lnTo>
                  <a:pt x="4182" y="772"/>
                </a:lnTo>
                <a:lnTo>
                  <a:pt x="4204" y="737"/>
                </a:lnTo>
                <a:lnTo>
                  <a:pt x="4218" y="697"/>
                </a:lnTo>
                <a:lnTo>
                  <a:pt x="4224" y="657"/>
                </a:lnTo>
                <a:lnTo>
                  <a:pt x="4222" y="614"/>
                </a:lnTo>
                <a:lnTo>
                  <a:pt x="4211" y="572"/>
                </a:lnTo>
                <a:lnTo>
                  <a:pt x="4239" y="560"/>
                </a:lnTo>
                <a:lnTo>
                  <a:pt x="4252" y="603"/>
                </a:lnTo>
                <a:lnTo>
                  <a:pt x="4255" y="647"/>
                </a:lnTo>
                <a:lnTo>
                  <a:pt x="4250" y="690"/>
                </a:lnTo>
                <a:lnTo>
                  <a:pt x="4239" y="730"/>
                </a:lnTo>
                <a:lnTo>
                  <a:pt x="4220" y="769"/>
                </a:lnTo>
                <a:lnTo>
                  <a:pt x="4196" y="804"/>
                </a:lnTo>
                <a:lnTo>
                  <a:pt x="4164" y="833"/>
                </a:lnTo>
                <a:lnTo>
                  <a:pt x="4182" y="872"/>
                </a:lnTo>
                <a:lnTo>
                  <a:pt x="4204" y="910"/>
                </a:lnTo>
                <a:lnTo>
                  <a:pt x="4264" y="847"/>
                </a:lnTo>
                <a:lnTo>
                  <a:pt x="4320" y="781"/>
                </a:lnTo>
                <a:lnTo>
                  <a:pt x="4365" y="720"/>
                </a:lnTo>
                <a:lnTo>
                  <a:pt x="4405" y="661"/>
                </a:lnTo>
                <a:lnTo>
                  <a:pt x="4377" y="629"/>
                </a:lnTo>
                <a:lnTo>
                  <a:pt x="4353" y="594"/>
                </a:lnTo>
                <a:lnTo>
                  <a:pt x="4334" y="556"/>
                </a:lnTo>
                <a:lnTo>
                  <a:pt x="4318" y="516"/>
                </a:lnTo>
                <a:lnTo>
                  <a:pt x="4307" y="462"/>
                </a:lnTo>
                <a:lnTo>
                  <a:pt x="4306" y="408"/>
                </a:lnTo>
                <a:lnTo>
                  <a:pt x="4313" y="354"/>
                </a:lnTo>
                <a:lnTo>
                  <a:pt x="4328" y="302"/>
                </a:lnTo>
                <a:lnTo>
                  <a:pt x="4370" y="321"/>
                </a:lnTo>
                <a:lnTo>
                  <a:pt x="4356" y="370"/>
                </a:lnTo>
                <a:lnTo>
                  <a:pt x="4351" y="420"/>
                </a:lnTo>
                <a:lnTo>
                  <a:pt x="4381" y="412"/>
                </a:lnTo>
                <a:lnTo>
                  <a:pt x="4409" y="398"/>
                </a:lnTo>
                <a:lnTo>
                  <a:pt x="4431" y="382"/>
                </a:lnTo>
                <a:lnTo>
                  <a:pt x="4454" y="363"/>
                </a:lnTo>
                <a:lnTo>
                  <a:pt x="4468" y="370"/>
                </a:lnTo>
                <a:lnTo>
                  <a:pt x="4480" y="377"/>
                </a:lnTo>
                <a:lnTo>
                  <a:pt x="4454" y="403"/>
                </a:lnTo>
                <a:lnTo>
                  <a:pt x="4423" y="425"/>
                </a:lnTo>
                <a:lnTo>
                  <a:pt x="4388" y="441"/>
                </a:lnTo>
                <a:lnTo>
                  <a:pt x="4351" y="450"/>
                </a:lnTo>
                <a:lnTo>
                  <a:pt x="4355" y="478"/>
                </a:lnTo>
                <a:lnTo>
                  <a:pt x="4362" y="504"/>
                </a:lnTo>
                <a:lnTo>
                  <a:pt x="4379" y="547"/>
                </a:lnTo>
                <a:lnTo>
                  <a:pt x="4402" y="586"/>
                </a:lnTo>
                <a:lnTo>
                  <a:pt x="4430" y="621"/>
                </a:lnTo>
                <a:lnTo>
                  <a:pt x="4459" y="570"/>
                </a:lnTo>
                <a:lnTo>
                  <a:pt x="4484" y="521"/>
                </a:lnTo>
                <a:lnTo>
                  <a:pt x="4505" y="478"/>
                </a:lnTo>
                <a:lnTo>
                  <a:pt x="4520" y="439"/>
                </a:lnTo>
                <a:lnTo>
                  <a:pt x="4534" y="405"/>
                </a:lnTo>
                <a:lnTo>
                  <a:pt x="4589" y="434"/>
                </a:lnTo>
                <a:lnTo>
                  <a:pt x="4641" y="466"/>
                </a:lnTo>
                <a:lnTo>
                  <a:pt x="4627" y="499"/>
                </a:lnTo>
                <a:lnTo>
                  <a:pt x="4610" y="537"/>
                </a:lnTo>
                <a:lnTo>
                  <a:pt x="4590" y="577"/>
                </a:lnTo>
                <a:lnTo>
                  <a:pt x="4613" y="577"/>
                </a:lnTo>
                <a:lnTo>
                  <a:pt x="4634" y="574"/>
                </a:lnTo>
                <a:lnTo>
                  <a:pt x="4669" y="561"/>
                </a:lnTo>
                <a:lnTo>
                  <a:pt x="4702" y="544"/>
                </a:lnTo>
                <a:lnTo>
                  <a:pt x="4730" y="521"/>
                </a:lnTo>
                <a:lnTo>
                  <a:pt x="4744" y="530"/>
                </a:lnTo>
                <a:lnTo>
                  <a:pt x="4756" y="539"/>
                </a:lnTo>
                <a:lnTo>
                  <a:pt x="4721" y="568"/>
                </a:lnTo>
                <a:lnTo>
                  <a:pt x="4683" y="589"/>
                </a:lnTo>
                <a:lnTo>
                  <a:pt x="4641" y="603"/>
                </a:lnTo>
                <a:lnTo>
                  <a:pt x="4608" y="608"/>
                </a:lnTo>
                <a:lnTo>
                  <a:pt x="4575" y="608"/>
                </a:lnTo>
                <a:lnTo>
                  <a:pt x="4543" y="666"/>
                </a:lnTo>
                <a:lnTo>
                  <a:pt x="4506" y="727"/>
                </a:lnTo>
                <a:lnTo>
                  <a:pt x="4465" y="791"/>
                </a:lnTo>
                <a:lnTo>
                  <a:pt x="4416" y="856"/>
                </a:lnTo>
                <a:lnTo>
                  <a:pt x="4370" y="912"/>
                </a:lnTo>
                <a:lnTo>
                  <a:pt x="4318" y="967"/>
                </a:lnTo>
                <a:lnTo>
                  <a:pt x="4259" y="1025"/>
                </a:lnTo>
                <a:lnTo>
                  <a:pt x="4192" y="1081"/>
                </a:lnTo>
                <a:lnTo>
                  <a:pt x="4229" y="1091"/>
                </a:lnTo>
                <a:lnTo>
                  <a:pt x="4264" y="1093"/>
                </a:lnTo>
                <a:lnTo>
                  <a:pt x="4300" y="1088"/>
                </a:lnTo>
                <a:lnTo>
                  <a:pt x="4335" y="1077"/>
                </a:lnTo>
                <a:lnTo>
                  <a:pt x="4369" y="1060"/>
                </a:lnTo>
                <a:lnTo>
                  <a:pt x="4396" y="1035"/>
                </a:lnTo>
                <a:lnTo>
                  <a:pt x="4421" y="1004"/>
                </a:lnTo>
                <a:lnTo>
                  <a:pt x="4445" y="1021"/>
                </a:lnTo>
                <a:lnTo>
                  <a:pt x="4419" y="1054"/>
                </a:lnTo>
                <a:lnTo>
                  <a:pt x="4390" y="1081"/>
                </a:lnTo>
                <a:lnTo>
                  <a:pt x="4355" y="1102"/>
                </a:lnTo>
                <a:lnTo>
                  <a:pt x="4318" y="1115"/>
                </a:lnTo>
                <a:lnTo>
                  <a:pt x="4280" y="1122"/>
                </a:lnTo>
                <a:lnTo>
                  <a:pt x="4241" y="1122"/>
                </a:lnTo>
                <a:lnTo>
                  <a:pt x="4203" y="1117"/>
                </a:lnTo>
                <a:lnTo>
                  <a:pt x="4164" y="1103"/>
                </a:lnTo>
                <a:lnTo>
                  <a:pt x="4101" y="1150"/>
                </a:lnTo>
                <a:lnTo>
                  <a:pt x="4033" y="1194"/>
                </a:lnTo>
                <a:lnTo>
                  <a:pt x="3960" y="1236"/>
                </a:lnTo>
                <a:lnTo>
                  <a:pt x="3880" y="1274"/>
                </a:lnTo>
                <a:lnTo>
                  <a:pt x="3796" y="1309"/>
                </a:lnTo>
                <a:lnTo>
                  <a:pt x="3705" y="1340"/>
                </a:lnTo>
                <a:lnTo>
                  <a:pt x="3609" y="1366"/>
                </a:lnTo>
                <a:lnTo>
                  <a:pt x="3506" y="1387"/>
                </a:lnTo>
                <a:lnTo>
                  <a:pt x="3398" y="1403"/>
                </a:lnTo>
                <a:lnTo>
                  <a:pt x="3433" y="1429"/>
                </a:lnTo>
                <a:lnTo>
                  <a:pt x="3473" y="1450"/>
                </a:lnTo>
                <a:lnTo>
                  <a:pt x="3515" y="1464"/>
                </a:lnTo>
                <a:lnTo>
                  <a:pt x="3558" y="1471"/>
                </a:lnTo>
                <a:lnTo>
                  <a:pt x="3600" y="1469"/>
                </a:lnTo>
                <a:lnTo>
                  <a:pt x="3642" y="1462"/>
                </a:lnTo>
                <a:lnTo>
                  <a:pt x="3681" y="1448"/>
                </a:lnTo>
                <a:lnTo>
                  <a:pt x="3717" y="1427"/>
                </a:lnTo>
                <a:lnTo>
                  <a:pt x="3752" y="1401"/>
                </a:lnTo>
                <a:lnTo>
                  <a:pt x="3782" y="1436"/>
                </a:lnTo>
                <a:lnTo>
                  <a:pt x="3742" y="1467"/>
                </a:lnTo>
                <a:lnTo>
                  <a:pt x="3700" y="1490"/>
                </a:lnTo>
                <a:lnTo>
                  <a:pt x="3653" y="1508"/>
                </a:lnTo>
                <a:lnTo>
                  <a:pt x="3604" y="1516"/>
                </a:lnTo>
                <a:lnTo>
                  <a:pt x="3555" y="1516"/>
                </a:lnTo>
                <a:lnTo>
                  <a:pt x="3510" y="1509"/>
                </a:lnTo>
                <a:lnTo>
                  <a:pt x="3466" y="1497"/>
                </a:lnTo>
                <a:lnTo>
                  <a:pt x="3426" y="1478"/>
                </a:lnTo>
                <a:lnTo>
                  <a:pt x="3387" y="1454"/>
                </a:lnTo>
                <a:lnTo>
                  <a:pt x="3352" y="1422"/>
                </a:lnTo>
                <a:lnTo>
                  <a:pt x="3345" y="1427"/>
                </a:lnTo>
                <a:lnTo>
                  <a:pt x="3340" y="1434"/>
                </a:lnTo>
                <a:lnTo>
                  <a:pt x="3335" y="1440"/>
                </a:lnTo>
                <a:lnTo>
                  <a:pt x="3319" y="1464"/>
                </a:lnTo>
                <a:lnTo>
                  <a:pt x="3302" y="1495"/>
                </a:lnTo>
                <a:lnTo>
                  <a:pt x="3281" y="1534"/>
                </a:lnTo>
                <a:lnTo>
                  <a:pt x="3258" y="1582"/>
                </a:lnTo>
                <a:lnTo>
                  <a:pt x="3237" y="1640"/>
                </a:lnTo>
                <a:lnTo>
                  <a:pt x="3214" y="1706"/>
                </a:lnTo>
                <a:lnTo>
                  <a:pt x="3192" y="1785"/>
                </a:lnTo>
                <a:lnTo>
                  <a:pt x="3248" y="1779"/>
                </a:lnTo>
                <a:lnTo>
                  <a:pt x="3286" y="1767"/>
                </a:lnTo>
                <a:lnTo>
                  <a:pt x="3321" y="1746"/>
                </a:lnTo>
                <a:lnTo>
                  <a:pt x="3351" y="1718"/>
                </a:lnTo>
                <a:lnTo>
                  <a:pt x="3375" y="1687"/>
                </a:lnTo>
                <a:lnTo>
                  <a:pt x="3393" y="1649"/>
                </a:lnTo>
                <a:lnTo>
                  <a:pt x="3401" y="1609"/>
                </a:lnTo>
                <a:lnTo>
                  <a:pt x="3403" y="1567"/>
                </a:lnTo>
                <a:lnTo>
                  <a:pt x="3433" y="1563"/>
                </a:lnTo>
                <a:lnTo>
                  <a:pt x="3431" y="1610"/>
                </a:lnTo>
                <a:lnTo>
                  <a:pt x="3420" y="1656"/>
                </a:lnTo>
                <a:lnTo>
                  <a:pt x="3403" y="1697"/>
                </a:lnTo>
                <a:lnTo>
                  <a:pt x="3379" y="1732"/>
                </a:lnTo>
                <a:lnTo>
                  <a:pt x="3347" y="1764"/>
                </a:lnTo>
                <a:lnTo>
                  <a:pt x="3438" y="1741"/>
                </a:lnTo>
                <a:lnTo>
                  <a:pt x="3523" y="1713"/>
                </a:lnTo>
                <a:lnTo>
                  <a:pt x="3604" y="1678"/>
                </a:lnTo>
                <a:lnTo>
                  <a:pt x="3681" y="1642"/>
                </a:lnTo>
                <a:lnTo>
                  <a:pt x="3752" y="1600"/>
                </a:lnTo>
                <a:lnTo>
                  <a:pt x="3819" y="1558"/>
                </a:lnTo>
                <a:lnTo>
                  <a:pt x="3880" y="1515"/>
                </a:lnTo>
                <a:lnTo>
                  <a:pt x="3874" y="1471"/>
                </a:lnTo>
                <a:lnTo>
                  <a:pt x="3876" y="1426"/>
                </a:lnTo>
                <a:lnTo>
                  <a:pt x="3887" y="1384"/>
                </a:lnTo>
                <a:lnTo>
                  <a:pt x="3904" y="1344"/>
                </a:lnTo>
                <a:lnTo>
                  <a:pt x="3930" y="1307"/>
                </a:lnTo>
                <a:lnTo>
                  <a:pt x="3962" y="1276"/>
                </a:lnTo>
                <a:lnTo>
                  <a:pt x="4000" y="1251"/>
                </a:lnTo>
                <a:lnTo>
                  <a:pt x="4012" y="1279"/>
                </a:lnTo>
                <a:lnTo>
                  <a:pt x="3981" y="1300"/>
                </a:lnTo>
                <a:lnTo>
                  <a:pt x="3955" y="1326"/>
                </a:lnTo>
                <a:lnTo>
                  <a:pt x="3934" y="1354"/>
                </a:lnTo>
                <a:lnTo>
                  <a:pt x="3916" y="1387"/>
                </a:lnTo>
                <a:lnTo>
                  <a:pt x="3908" y="1422"/>
                </a:lnTo>
                <a:lnTo>
                  <a:pt x="3902" y="1459"/>
                </a:lnTo>
                <a:lnTo>
                  <a:pt x="3906" y="1495"/>
                </a:lnTo>
                <a:lnTo>
                  <a:pt x="3948" y="1462"/>
                </a:lnTo>
                <a:lnTo>
                  <a:pt x="3986" y="1429"/>
                </a:lnTo>
                <a:lnTo>
                  <a:pt x="4019" y="1400"/>
                </a:lnTo>
                <a:lnTo>
                  <a:pt x="4049" y="1372"/>
                </a:lnTo>
                <a:lnTo>
                  <a:pt x="4073" y="1349"/>
                </a:lnTo>
                <a:lnTo>
                  <a:pt x="4093" y="1328"/>
                </a:lnTo>
                <a:lnTo>
                  <a:pt x="4107" y="1312"/>
                </a:lnTo>
                <a:lnTo>
                  <a:pt x="4115" y="1302"/>
                </a:lnTo>
                <a:lnTo>
                  <a:pt x="4119" y="1298"/>
                </a:lnTo>
                <a:lnTo>
                  <a:pt x="4187" y="1359"/>
                </a:lnTo>
                <a:lnTo>
                  <a:pt x="4185" y="1361"/>
                </a:lnTo>
                <a:lnTo>
                  <a:pt x="4222" y="1359"/>
                </a:lnTo>
                <a:lnTo>
                  <a:pt x="4259" y="1349"/>
                </a:lnTo>
                <a:lnTo>
                  <a:pt x="4292" y="1333"/>
                </a:lnTo>
                <a:lnTo>
                  <a:pt x="4321" y="1311"/>
                </a:lnTo>
                <a:lnTo>
                  <a:pt x="4348" y="1283"/>
                </a:lnTo>
                <a:lnTo>
                  <a:pt x="4369" y="1250"/>
                </a:lnTo>
                <a:lnTo>
                  <a:pt x="4396" y="1264"/>
                </a:lnTo>
                <a:lnTo>
                  <a:pt x="4374" y="1300"/>
                </a:lnTo>
                <a:lnTo>
                  <a:pt x="4346" y="1332"/>
                </a:lnTo>
                <a:lnTo>
                  <a:pt x="4314" y="1356"/>
                </a:lnTo>
                <a:lnTo>
                  <a:pt x="4278" y="1375"/>
                </a:lnTo>
                <a:lnTo>
                  <a:pt x="4239" y="1386"/>
                </a:lnTo>
                <a:lnTo>
                  <a:pt x="4199" y="1391"/>
                </a:lnTo>
                <a:lnTo>
                  <a:pt x="4159" y="1389"/>
                </a:lnTo>
                <a:lnTo>
                  <a:pt x="4136" y="1413"/>
                </a:lnTo>
                <a:lnTo>
                  <a:pt x="4108" y="1441"/>
                </a:lnTo>
                <a:lnTo>
                  <a:pt x="4072" y="1474"/>
                </a:lnTo>
                <a:lnTo>
                  <a:pt x="4032" y="1511"/>
                </a:lnTo>
                <a:lnTo>
                  <a:pt x="3984" y="1551"/>
                </a:lnTo>
                <a:lnTo>
                  <a:pt x="3930" y="1591"/>
                </a:lnTo>
                <a:lnTo>
                  <a:pt x="3873" y="1633"/>
                </a:lnTo>
                <a:lnTo>
                  <a:pt x="3904" y="1652"/>
                </a:lnTo>
                <a:lnTo>
                  <a:pt x="3937" y="1664"/>
                </a:lnTo>
                <a:lnTo>
                  <a:pt x="3972" y="1670"/>
                </a:lnTo>
                <a:lnTo>
                  <a:pt x="4009" y="1670"/>
                </a:lnTo>
                <a:lnTo>
                  <a:pt x="4044" y="1663"/>
                </a:lnTo>
                <a:lnTo>
                  <a:pt x="4077" y="1650"/>
                </a:lnTo>
                <a:lnTo>
                  <a:pt x="4108" y="1630"/>
                </a:lnTo>
                <a:lnTo>
                  <a:pt x="4128" y="1654"/>
                </a:lnTo>
                <a:lnTo>
                  <a:pt x="4089" y="1678"/>
                </a:lnTo>
                <a:lnTo>
                  <a:pt x="4049" y="1694"/>
                </a:lnTo>
                <a:lnTo>
                  <a:pt x="4007" y="1701"/>
                </a:lnTo>
                <a:lnTo>
                  <a:pt x="3963" y="1701"/>
                </a:lnTo>
                <a:lnTo>
                  <a:pt x="3922" y="1692"/>
                </a:lnTo>
                <a:lnTo>
                  <a:pt x="3883" y="1675"/>
                </a:lnTo>
                <a:lnTo>
                  <a:pt x="3846" y="1650"/>
                </a:lnTo>
                <a:lnTo>
                  <a:pt x="3750" y="1710"/>
                </a:lnTo>
                <a:lnTo>
                  <a:pt x="3653" y="1758"/>
                </a:lnTo>
                <a:lnTo>
                  <a:pt x="3555" y="1800"/>
                </a:lnTo>
                <a:lnTo>
                  <a:pt x="3455" y="1832"/>
                </a:lnTo>
                <a:lnTo>
                  <a:pt x="3489" y="1854"/>
                </a:lnTo>
                <a:lnTo>
                  <a:pt x="3523" y="1870"/>
                </a:lnTo>
                <a:lnTo>
                  <a:pt x="3562" y="1882"/>
                </a:lnTo>
                <a:lnTo>
                  <a:pt x="3600" y="1887"/>
                </a:lnTo>
                <a:lnTo>
                  <a:pt x="3642" y="1887"/>
                </a:lnTo>
                <a:lnTo>
                  <a:pt x="3684" y="1880"/>
                </a:lnTo>
                <a:lnTo>
                  <a:pt x="3724" y="1867"/>
                </a:lnTo>
                <a:lnTo>
                  <a:pt x="3761" y="1846"/>
                </a:lnTo>
                <a:lnTo>
                  <a:pt x="3796" y="1819"/>
                </a:lnTo>
                <a:lnTo>
                  <a:pt x="3826" y="1853"/>
                </a:lnTo>
                <a:lnTo>
                  <a:pt x="3794" y="1879"/>
                </a:lnTo>
                <a:lnTo>
                  <a:pt x="3761" y="1898"/>
                </a:lnTo>
                <a:lnTo>
                  <a:pt x="3726" y="1914"/>
                </a:lnTo>
                <a:lnTo>
                  <a:pt x="3757" y="1940"/>
                </a:lnTo>
                <a:lnTo>
                  <a:pt x="3794" y="1959"/>
                </a:lnTo>
                <a:lnTo>
                  <a:pt x="3831" y="1969"/>
                </a:lnTo>
                <a:lnTo>
                  <a:pt x="3871" y="1971"/>
                </a:lnTo>
                <a:lnTo>
                  <a:pt x="3911" y="1966"/>
                </a:lnTo>
                <a:lnTo>
                  <a:pt x="3950" y="1954"/>
                </a:lnTo>
                <a:lnTo>
                  <a:pt x="3984" y="1931"/>
                </a:lnTo>
                <a:lnTo>
                  <a:pt x="4002" y="1955"/>
                </a:lnTo>
                <a:lnTo>
                  <a:pt x="3965" y="1980"/>
                </a:lnTo>
                <a:lnTo>
                  <a:pt x="3925" y="1995"/>
                </a:lnTo>
                <a:lnTo>
                  <a:pt x="3883" y="2002"/>
                </a:lnTo>
                <a:lnTo>
                  <a:pt x="3841" y="2002"/>
                </a:lnTo>
                <a:lnTo>
                  <a:pt x="3801" y="1994"/>
                </a:lnTo>
                <a:lnTo>
                  <a:pt x="3761" y="1978"/>
                </a:lnTo>
                <a:lnTo>
                  <a:pt x="3724" y="1954"/>
                </a:lnTo>
                <a:lnTo>
                  <a:pt x="3693" y="1924"/>
                </a:lnTo>
                <a:lnTo>
                  <a:pt x="3646" y="1933"/>
                </a:lnTo>
                <a:lnTo>
                  <a:pt x="3599" y="1933"/>
                </a:lnTo>
                <a:lnTo>
                  <a:pt x="3544" y="1926"/>
                </a:lnTo>
                <a:lnTo>
                  <a:pt x="3492" y="1908"/>
                </a:lnTo>
                <a:lnTo>
                  <a:pt x="3445" y="1882"/>
                </a:lnTo>
                <a:lnTo>
                  <a:pt x="3403" y="1847"/>
                </a:lnTo>
                <a:lnTo>
                  <a:pt x="3326" y="1863"/>
                </a:lnTo>
                <a:lnTo>
                  <a:pt x="3248" y="1872"/>
                </a:lnTo>
                <a:lnTo>
                  <a:pt x="3171" y="1877"/>
                </a:lnTo>
                <a:lnTo>
                  <a:pt x="3155" y="1962"/>
                </a:lnTo>
                <a:lnTo>
                  <a:pt x="3141" y="2055"/>
                </a:lnTo>
                <a:lnTo>
                  <a:pt x="3131" y="2158"/>
                </a:lnTo>
                <a:lnTo>
                  <a:pt x="3122" y="2267"/>
                </a:lnTo>
                <a:lnTo>
                  <a:pt x="3143" y="2252"/>
                </a:lnTo>
                <a:lnTo>
                  <a:pt x="3164" y="2238"/>
                </a:lnTo>
                <a:lnTo>
                  <a:pt x="3197" y="2215"/>
                </a:lnTo>
                <a:lnTo>
                  <a:pt x="3234" y="2194"/>
                </a:lnTo>
                <a:lnTo>
                  <a:pt x="3267" y="2166"/>
                </a:lnTo>
                <a:lnTo>
                  <a:pt x="3291" y="2131"/>
                </a:lnTo>
                <a:lnTo>
                  <a:pt x="3309" y="2093"/>
                </a:lnTo>
                <a:lnTo>
                  <a:pt x="3317" y="2053"/>
                </a:lnTo>
                <a:lnTo>
                  <a:pt x="3319" y="2011"/>
                </a:lnTo>
                <a:lnTo>
                  <a:pt x="3310" y="1968"/>
                </a:lnTo>
                <a:lnTo>
                  <a:pt x="3295" y="1927"/>
                </a:lnTo>
                <a:lnTo>
                  <a:pt x="3321" y="1914"/>
                </a:lnTo>
                <a:lnTo>
                  <a:pt x="3338" y="1955"/>
                </a:lnTo>
                <a:lnTo>
                  <a:pt x="3347" y="1997"/>
                </a:lnTo>
                <a:lnTo>
                  <a:pt x="3349" y="2041"/>
                </a:lnTo>
                <a:lnTo>
                  <a:pt x="3342" y="2084"/>
                </a:lnTo>
                <a:lnTo>
                  <a:pt x="3328" y="2124"/>
                </a:lnTo>
                <a:lnTo>
                  <a:pt x="3307" y="2163"/>
                </a:lnTo>
                <a:lnTo>
                  <a:pt x="3359" y="2145"/>
                </a:lnTo>
                <a:lnTo>
                  <a:pt x="3417" y="2133"/>
                </a:lnTo>
                <a:lnTo>
                  <a:pt x="3478" y="2124"/>
                </a:lnTo>
                <a:lnTo>
                  <a:pt x="3543" y="2123"/>
                </a:lnTo>
                <a:lnTo>
                  <a:pt x="3613" y="2128"/>
                </a:lnTo>
                <a:lnTo>
                  <a:pt x="3684" y="2140"/>
                </a:lnTo>
                <a:lnTo>
                  <a:pt x="3761" y="2161"/>
                </a:lnTo>
                <a:lnTo>
                  <a:pt x="3841" y="2191"/>
                </a:lnTo>
                <a:lnTo>
                  <a:pt x="3923" y="2227"/>
                </a:lnTo>
                <a:lnTo>
                  <a:pt x="3976" y="2152"/>
                </a:lnTo>
                <a:lnTo>
                  <a:pt x="4025" y="2070"/>
                </a:lnTo>
                <a:lnTo>
                  <a:pt x="4070" y="1982"/>
                </a:lnTo>
                <a:lnTo>
                  <a:pt x="4112" y="1887"/>
                </a:lnTo>
                <a:lnTo>
                  <a:pt x="4163" y="1769"/>
                </a:lnTo>
                <a:lnTo>
                  <a:pt x="4215" y="1659"/>
                </a:lnTo>
                <a:lnTo>
                  <a:pt x="4269" y="1556"/>
                </a:lnTo>
                <a:lnTo>
                  <a:pt x="4325" y="1461"/>
                </a:lnTo>
                <a:lnTo>
                  <a:pt x="4383" y="1373"/>
                </a:lnTo>
                <a:lnTo>
                  <a:pt x="4440" y="1291"/>
                </a:lnTo>
                <a:lnTo>
                  <a:pt x="4498" y="1217"/>
                </a:lnTo>
                <a:lnTo>
                  <a:pt x="4555" y="1149"/>
                </a:lnTo>
                <a:lnTo>
                  <a:pt x="4533" y="1100"/>
                </a:lnTo>
                <a:lnTo>
                  <a:pt x="4519" y="1049"/>
                </a:lnTo>
                <a:lnTo>
                  <a:pt x="4513" y="995"/>
                </a:lnTo>
                <a:lnTo>
                  <a:pt x="4517" y="945"/>
                </a:lnTo>
                <a:lnTo>
                  <a:pt x="4527" y="896"/>
                </a:lnTo>
                <a:lnTo>
                  <a:pt x="4545" y="849"/>
                </a:lnTo>
                <a:lnTo>
                  <a:pt x="4569" y="805"/>
                </a:lnTo>
                <a:lnTo>
                  <a:pt x="4601" y="765"/>
                </a:lnTo>
                <a:lnTo>
                  <a:pt x="4632" y="797"/>
                </a:lnTo>
                <a:lnTo>
                  <a:pt x="4606" y="831"/>
                </a:lnTo>
                <a:lnTo>
                  <a:pt x="4585" y="868"/>
                </a:lnTo>
                <a:lnTo>
                  <a:pt x="4569" y="908"/>
                </a:lnTo>
                <a:lnTo>
                  <a:pt x="4561" y="950"/>
                </a:lnTo>
                <a:lnTo>
                  <a:pt x="4559" y="994"/>
                </a:lnTo>
                <a:lnTo>
                  <a:pt x="4562" y="1035"/>
                </a:lnTo>
                <a:lnTo>
                  <a:pt x="4573" y="1075"/>
                </a:lnTo>
                <a:lnTo>
                  <a:pt x="4589" y="1112"/>
                </a:lnTo>
                <a:lnTo>
                  <a:pt x="4674" y="1025"/>
                </a:lnTo>
                <a:lnTo>
                  <a:pt x="4758" y="950"/>
                </a:lnTo>
                <a:lnTo>
                  <a:pt x="4740" y="908"/>
                </a:lnTo>
                <a:lnTo>
                  <a:pt x="4730" y="863"/>
                </a:lnTo>
                <a:lnTo>
                  <a:pt x="4725" y="818"/>
                </a:lnTo>
                <a:lnTo>
                  <a:pt x="4728" y="770"/>
                </a:lnTo>
                <a:lnTo>
                  <a:pt x="4739" y="716"/>
                </a:lnTo>
                <a:lnTo>
                  <a:pt x="4758" y="668"/>
                </a:lnTo>
                <a:lnTo>
                  <a:pt x="4784" y="621"/>
                </a:lnTo>
                <a:lnTo>
                  <a:pt x="4817" y="581"/>
                </a:lnTo>
                <a:lnTo>
                  <a:pt x="4856" y="608"/>
                </a:lnTo>
                <a:lnTo>
                  <a:pt x="4826" y="640"/>
                </a:lnTo>
                <a:lnTo>
                  <a:pt x="4803" y="676"/>
                </a:lnTo>
                <a:lnTo>
                  <a:pt x="4786" y="715"/>
                </a:lnTo>
                <a:lnTo>
                  <a:pt x="4821" y="716"/>
                </a:lnTo>
                <a:lnTo>
                  <a:pt x="4856" y="713"/>
                </a:lnTo>
                <a:lnTo>
                  <a:pt x="4885" y="704"/>
                </a:lnTo>
                <a:lnTo>
                  <a:pt x="4913" y="690"/>
                </a:lnTo>
                <a:lnTo>
                  <a:pt x="4940" y="671"/>
                </a:lnTo>
                <a:lnTo>
                  <a:pt x="4964" y="692"/>
                </a:lnTo>
                <a:lnTo>
                  <a:pt x="4933" y="715"/>
                </a:lnTo>
                <a:lnTo>
                  <a:pt x="4899" y="730"/>
                </a:lnTo>
                <a:lnTo>
                  <a:pt x="4863" y="743"/>
                </a:lnTo>
                <a:lnTo>
                  <a:pt x="4821" y="748"/>
                </a:lnTo>
                <a:lnTo>
                  <a:pt x="4777" y="744"/>
                </a:lnTo>
                <a:lnTo>
                  <a:pt x="4772" y="776"/>
                </a:lnTo>
                <a:lnTo>
                  <a:pt x="4770" y="826"/>
                </a:lnTo>
                <a:lnTo>
                  <a:pt x="4777" y="875"/>
                </a:lnTo>
                <a:lnTo>
                  <a:pt x="4793" y="922"/>
                </a:lnTo>
                <a:lnTo>
                  <a:pt x="4849" y="879"/>
                </a:lnTo>
                <a:lnTo>
                  <a:pt x="4903" y="842"/>
                </a:lnTo>
                <a:lnTo>
                  <a:pt x="4953" y="809"/>
                </a:lnTo>
                <a:lnTo>
                  <a:pt x="5001" y="783"/>
                </a:lnTo>
                <a:lnTo>
                  <a:pt x="5044" y="760"/>
                </a:lnTo>
                <a:lnTo>
                  <a:pt x="5140" y="849"/>
                </a:lnTo>
                <a:lnTo>
                  <a:pt x="5063" y="887"/>
                </a:lnTo>
                <a:lnTo>
                  <a:pt x="5018" y="913"/>
                </a:lnTo>
                <a:lnTo>
                  <a:pt x="5043" y="922"/>
                </a:lnTo>
                <a:lnTo>
                  <a:pt x="5065" y="927"/>
                </a:lnTo>
                <a:lnTo>
                  <a:pt x="5109" y="927"/>
                </a:lnTo>
                <a:lnTo>
                  <a:pt x="5151" y="919"/>
                </a:lnTo>
                <a:lnTo>
                  <a:pt x="5191" y="901"/>
                </a:lnTo>
                <a:lnTo>
                  <a:pt x="5201" y="912"/>
                </a:lnTo>
                <a:lnTo>
                  <a:pt x="5212" y="924"/>
                </a:lnTo>
                <a:lnTo>
                  <a:pt x="5177" y="941"/>
                </a:lnTo>
                <a:lnTo>
                  <a:pt x="5140" y="953"/>
                </a:lnTo>
                <a:lnTo>
                  <a:pt x="5102" y="959"/>
                </a:lnTo>
                <a:lnTo>
                  <a:pt x="5062" y="957"/>
                </a:lnTo>
                <a:lnTo>
                  <a:pt x="5023" y="948"/>
                </a:lnTo>
                <a:lnTo>
                  <a:pt x="4988" y="933"/>
                </a:lnTo>
                <a:lnTo>
                  <a:pt x="4929" y="973"/>
                </a:lnTo>
                <a:lnTo>
                  <a:pt x="4866" y="1021"/>
                </a:lnTo>
                <a:lnTo>
                  <a:pt x="4807" y="1070"/>
                </a:lnTo>
                <a:lnTo>
                  <a:pt x="4746" y="1126"/>
                </a:lnTo>
                <a:lnTo>
                  <a:pt x="4679" y="1192"/>
                </a:lnTo>
                <a:lnTo>
                  <a:pt x="4613" y="1269"/>
                </a:lnTo>
                <a:lnTo>
                  <a:pt x="4545" y="1356"/>
                </a:lnTo>
                <a:lnTo>
                  <a:pt x="4585" y="1365"/>
                </a:lnTo>
                <a:lnTo>
                  <a:pt x="4623" y="1365"/>
                </a:lnTo>
                <a:lnTo>
                  <a:pt x="4662" y="1356"/>
                </a:lnTo>
                <a:lnTo>
                  <a:pt x="4699" y="1340"/>
                </a:lnTo>
                <a:lnTo>
                  <a:pt x="4730" y="1318"/>
                </a:lnTo>
                <a:lnTo>
                  <a:pt x="4758" y="1290"/>
                </a:lnTo>
                <a:lnTo>
                  <a:pt x="4781" y="1253"/>
                </a:lnTo>
                <a:lnTo>
                  <a:pt x="4807" y="1267"/>
                </a:lnTo>
                <a:lnTo>
                  <a:pt x="4784" y="1305"/>
                </a:lnTo>
                <a:lnTo>
                  <a:pt x="4756" y="1337"/>
                </a:lnTo>
                <a:lnTo>
                  <a:pt x="4723" y="1361"/>
                </a:lnTo>
                <a:lnTo>
                  <a:pt x="4686" y="1380"/>
                </a:lnTo>
                <a:lnTo>
                  <a:pt x="4648" y="1391"/>
                </a:lnTo>
                <a:lnTo>
                  <a:pt x="4608" y="1396"/>
                </a:lnTo>
                <a:lnTo>
                  <a:pt x="4566" y="1393"/>
                </a:lnTo>
                <a:lnTo>
                  <a:pt x="4526" y="1380"/>
                </a:lnTo>
                <a:lnTo>
                  <a:pt x="4494" y="1424"/>
                </a:lnTo>
                <a:lnTo>
                  <a:pt x="4465" y="1469"/>
                </a:lnTo>
                <a:lnTo>
                  <a:pt x="4513" y="1515"/>
                </a:lnTo>
                <a:lnTo>
                  <a:pt x="4566" y="1556"/>
                </a:lnTo>
                <a:lnTo>
                  <a:pt x="4622" y="1591"/>
                </a:lnTo>
                <a:lnTo>
                  <a:pt x="4679" y="1623"/>
                </a:lnTo>
                <a:lnTo>
                  <a:pt x="4692" y="1574"/>
                </a:lnTo>
                <a:lnTo>
                  <a:pt x="4713" y="1528"/>
                </a:lnTo>
                <a:lnTo>
                  <a:pt x="4739" y="1488"/>
                </a:lnTo>
                <a:lnTo>
                  <a:pt x="4772" y="1450"/>
                </a:lnTo>
                <a:lnTo>
                  <a:pt x="4805" y="1422"/>
                </a:lnTo>
                <a:lnTo>
                  <a:pt x="4842" y="1400"/>
                </a:lnTo>
                <a:lnTo>
                  <a:pt x="4882" y="1382"/>
                </a:lnTo>
                <a:lnTo>
                  <a:pt x="4866" y="1342"/>
                </a:lnTo>
                <a:lnTo>
                  <a:pt x="4859" y="1302"/>
                </a:lnTo>
                <a:lnTo>
                  <a:pt x="4857" y="1260"/>
                </a:lnTo>
                <a:lnTo>
                  <a:pt x="4864" y="1220"/>
                </a:lnTo>
                <a:lnTo>
                  <a:pt x="4878" y="1180"/>
                </a:lnTo>
                <a:lnTo>
                  <a:pt x="4898" y="1143"/>
                </a:lnTo>
                <a:lnTo>
                  <a:pt x="4924" y="1112"/>
                </a:lnTo>
                <a:lnTo>
                  <a:pt x="4957" y="1084"/>
                </a:lnTo>
                <a:lnTo>
                  <a:pt x="4974" y="1109"/>
                </a:lnTo>
                <a:lnTo>
                  <a:pt x="4945" y="1133"/>
                </a:lnTo>
                <a:lnTo>
                  <a:pt x="4922" y="1163"/>
                </a:lnTo>
                <a:lnTo>
                  <a:pt x="4905" y="1194"/>
                </a:lnTo>
                <a:lnTo>
                  <a:pt x="4892" y="1229"/>
                </a:lnTo>
                <a:lnTo>
                  <a:pt x="4887" y="1265"/>
                </a:lnTo>
                <a:lnTo>
                  <a:pt x="4889" y="1302"/>
                </a:lnTo>
                <a:lnTo>
                  <a:pt x="4896" y="1339"/>
                </a:lnTo>
                <a:lnTo>
                  <a:pt x="4910" y="1373"/>
                </a:lnTo>
                <a:lnTo>
                  <a:pt x="4953" y="1366"/>
                </a:lnTo>
                <a:lnTo>
                  <a:pt x="4997" y="1365"/>
                </a:lnTo>
                <a:lnTo>
                  <a:pt x="4995" y="1410"/>
                </a:lnTo>
                <a:lnTo>
                  <a:pt x="4953" y="1412"/>
                </a:lnTo>
                <a:lnTo>
                  <a:pt x="4912" y="1420"/>
                </a:lnTo>
                <a:lnTo>
                  <a:pt x="4871" y="1436"/>
                </a:lnTo>
                <a:lnTo>
                  <a:pt x="4835" y="1457"/>
                </a:lnTo>
                <a:lnTo>
                  <a:pt x="4802" y="1483"/>
                </a:lnTo>
                <a:lnTo>
                  <a:pt x="4772" y="1518"/>
                </a:lnTo>
                <a:lnTo>
                  <a:pt x="4749" y="1556"/>
                </a:lnTo>
                <a:lnTo>
                  <a:pt x="4732" y="1596"/>
                </a:lnTo>
                <a:lnTo>
                  <a:pt x="4721" y="1640"/>
                </a:lnTo>
                <a:lnTo>
                  <a:pt x="4789" y="1666"/>
                </a:lnTo>
                <a:lnTo>
                  <a:pt x="4859" y="1687"/>
                </a:lnTo>
                <a:lnTo>
                  <a:pt x="4929" y="1704"/>
                </a:lnTo>
                <a:lnTo>
                  <a:pt x="5001" y="1717"/>
                </a:lnTo>
                <a:lnTo>
                  <a:pt x="5011" y="1645"/>
                </a:lnTo>
                <a:lnTo>
                  <a:pt x="5029" y="1579"/>
                </a:lnTo>
                <a:lnTo>
                  <a:pt x="5051" y="1518"/>
                </a:lnTo>
                <a:lnTo>
                  <a:pt x="5077" y="1462"/>
                </a:lnTo>
                <a:lnTo>
                  <a:pt x="5109" y="1412"/>
                </a:lnTo>
                <a:lnTo>
                  <a:pt x="5142" y="1366"/>
                </a:lnTo>
                <a:lnTo>
                  <a:pt x="5123" y="1312"/>
                </a:lnTo>
                <a:lnTo>
                  <a:pt x="5116" y="1255"/>
                </a:lnTo>
                <a:lnTo>
                  <a:pt x="5118" y="1197"/>
                </a:lnTo>
                <a:lnTo>
                  <a:pt x="5130" y="1140"/>
                </a:lnTo>
                <a:lnTo>
                  <a:pt x="5151" y="1089"/>
                </a:lnTo>
                <a:lnTo>
                  <a:pt x="5179" y="1044"/>
                </a:lnTo>
                <a:lnTo>
                  <a:pt x="5214" y="1004"/>
                </a:lnTo>
                <a:lnTo>
                  <a:pt x="5254" y="971"/>
                </a:lnTo>
                <a:lnTo>
                  <a:pt x="5285" y="1006"/>
                </a:lnTo>
                <a:lnTo>
                  <a:pt x="5257" y="1027"/>
                </a:lnTo>
                <a:lnTo>
                  <a:pt x="5233" y="1049"/>
                </a:lnTo>
                <a:lnTo>
                  <a:pt x="5212" y="1077"/>
                </a:lnTo>
                <a:lnTo>
                  <a:pt x="5193" y="1107"/>
                </a:lnTo>
                <a:lnTo>
                  <a:pt x="5221" y="1112"/>
                </a:lnTo>
                <a:lnTo>
                  <a:pt x="5249" y="1114"/>
                </a:lnTo>
                <a:lnTo>
                  <a:pt x="5283" y="1109"/>
                </a:lnTo>
                <a:lnTo>
                  <a:pt x="5317" y="1098"/>
                </a:lnTo>
                <a:lnTo>
                  <a:pt x="5348" y="1082"/>
                </a:lnTo>
                <a:lnTo>
                  <a:pt x="5355" y="1091"/>
                </a:lnTo>
                <a:lnTo>
                  <a:pt x="5360" y="1100"/>
                </a:lnTo>
                <a:lnTo>
                  <a:pt x="5367" y="1107"/>
                </a:lnTo>
                <a:lnTo>
                  <a:pt x="5331" y="1128"/>
                </a:lnTo>
                <a:lnTo>
                  <a:pt x="5292" y="1140"/>
                </a:lnTo>
                <a:lnTo>
                  <a:pt x="5250" y="1145"/>
                </a:lnTo>
                <a:lnTo>
                  <a:pt x="5215" y="1142"/>
                </a:lnTo>
                <a:lnTo>
                  <a:pt x="5180" y="1135"/>
                </a:lnTo>
                <a:lnTo>
                  <a:pt x="5177" y="1145"/>
                </a:lnTo>
                <a:lnTo>
                  <a:pt x="5173" y="1154"/>
                </a:lnTo>
                <a:lnTo>
                  <a:pt x="5163" y="1197"/>
                </a:lnTo>
                <a:lnTo>
                  <a:pt x="5161" y="1241"/>
                </a:lnTo>
                <a:lnTo>
                  <a:pt x="5165" y="1286"/>
                </a:lnTo>
                <a:lnTo>
                  <a:pt x="5175" y="1328"/>
                </a:lnTo>
                <a:lnTo>
                  <a:pt x="5222" y="1283"/>
                </a:lnTo>
                <a:lnTo>
                  <a:pt x="5271" y="1246"/>
                </a:lnTo>
                <a:lnTo>
                  <a:pt x="5318" y="1213"/>
                </a:lnTo>
                <a:lnTo>
                  <a:pt x="5366" y="1189"/>
                </a:lnTo>
                <a:lnTo>
                  <a:pt x="5409" y="1168"/>
                </a:lnTo>
                <a:lnTo>
                  <a:pt x="5462" y="1244"/>
                </a:lnTo>
                <a:lnTo>
                  <a:pt x="5421" y="1262"/>
                </a:lnTo>
                <a:lnTo>
                  <a:pt x="5378" y="1285"/>
                </a:lnTo>
                <a:lnTo>
                  <a:pt x="5332" y="1312"/>
                </a:lnTo>
                <a:lnTo>
                  <a:pt x="5369" y="1325"/>
                </a:lnTo>
                <a:lnTo>
                  <a:pt x="5407" y="1332"/>
                </a:lnTo>
                <a:lnTo>
                  <a:pt x="5441" y="1332"/>
                </a:lnTo>
                <a:lnTo>
                  <a:pt x="5472" y="1325"/>
                </a:lnTo>
                <a:lnTo>
                  <a:pt x="5503" y="1312"/>
                </a:lnTo>
                <a:lnTo>
                  <a:pt x="5519" y="1340"/>
                </a:lnTo>
                <a:lnTo>
                  <a:pt x="5483" y="1354"/>
                </a:lnTo>
                <a:lnTo>
                  <a:pt x="5446" y="1361"/>
                </a:lnTo>
                <a:lnTo>
                  <a:pt x="5406" y="1363"/>
                </a:lnTo>
                <a:lnTo>
                  <a:pt x="5371" y="1358"/>
                </a:lnTo>
                <a:lnTo>
                  <a:pt x="5338" y="1347"/>
                </a:lnTo>
                <a:lnTo>
                  <a:pt x="5306" y="1332"/>
                </a:lnTo>
                <a:lnTo>
                  <a:pt x="5269" y="1363"/>
                </a:lnTo>
                <a:lnTo>
                  <a:pt x="5233" y="1398"/>
                </a:lnTo>
                <a:lnTo>
                  <a:pt x="5200" y="1440"/>
                </a:lnTo>
                <a:lnTo>
                  <a:pt x="5168" y="1485"/>
                </a:lnTo>
                <a:lnTo>
                  <a:pt x="5140" y="1537"/>
                </a:lnTo>
                <a:lnTo>
                  <a:pt x="5118" y="1593"/>
                </a:lnTo>
                <a:lnTo>
                  <a:pt x="5100" y="1657"/>
                </a:lnTo>
                <a:lnTo>
                  <a:pt x="5090" y="1727"/>
                </a:lnTo>
                <a:lnTo>
                  <a:pt x="5172" y="1732"/>
                </a:lnTo>
                <a:lnTo>
                  <a:pt x="5250" y="1736"/>
                </a:lnTo>
                <a:lnTo>
                  <a:pt x="5327" y="1734"/>
                </a:lnTo>
                <a:lnTo>
                  <a:pt x="5329" y="1691"/>
                </a:lnTo>
                <a:lnTo>
                  <a:pt x="5334" y="1649"/>
                </a:lnTo>
                <a:lnTo>
                  <a:pt x="5304" y="1619"/>
                </a:lnTo>
                <a:lnTo>
                  <a:pt x="5280" y="1586"/>
                </a:lnTo>
                <a:lnTo>
                  <a:pt x="5263" y="1546"/>
                </a:lnTo>
                <a:lnTo>
                  <a:pt x="5252" y="1504"/>
                </a:lnTo>
                <a:lnTo>
                  <a:pt x="5249" y="1461"/>
                </a:lnTo>
                <a:lnTo>
                  <a:pt x="5278" y="1461"/>
                </a:lnTo>
                <a:lnTo>
                  <a:pt x="5282" y="1506"/>
                </a:lnTo>
                <a:lnTo>
                  <a:pt x="5296" y="1548"/>
                </a:lnTo>
                <a:lnTo>
                  <a:pt x="5317" y="1586"/>
                </a:lnTo>
                <a:lnTo>
                  <a:pt x="5345" y="1617"/>
                </a:lnTo>
                <a:lnTo>
                  <a:pt x="5364" y="1574"/>
                </a:lnTo>
                <a:lnTo>
                  <a:pt x="5386" y="1532"/>
                </a:lnTo>
                <a:lnTo>
                  <a:pt x="5421" y="1490"/>
                </a:lnTo>
                <a:lnTo>
                  <a:pt x="5463" y="1457"/>
                </a:lnTo>
                <a:lnTo>
                  <a:pt x="5509" y="1431"/>
                </a:lnTo>
                <a:lnTo>
                  <a:pt x="5558" y="1412"/>
                </a:lnTo>
                <a:lnTo>
                  <a:pt x="5579" y="1455"/>
                </a:lnTo>
                <a:lnTo>
                  <a:pt x="5538" y="1467"/>
                </a:lnTo>
                <a:lnTo>
                  <a:pt x="5500" y="1487"/>
                </a:lnTo>
                <a:lnTo>
                  <a:pt x="5465" y="1513"/>
                </a:lnTo>
                <a:lnTo>
                  <a:pt x="5500" y="1537"/>
                </a:lnTo>
                <a:lnTo>
                  <a:pt x="5537" y="1553"/>
                </a:lnTo>
                <a:lnTo>
                  <a:pt x="5579" y="1560"/>
                </a:lnTo>
                <a:lnTo>
                  <a:pt x="5601" y="1560"/>
                </a:lnTo>
                <a:lnTo>
                  <a:pt x="5624" y="1558"/>
                </a:lnTo>
                <a:lnTo>
                  <a:pt x="5631" y="1572"/>
                </a:lnTo>
                <a:lnTo>
                  <a:pt x="5636" y="1586"/>
                </a:lnTo>
                <a:lnTo>
                  <a:pt x="5608" y="1591"/>
                </a:lnTo>
                <a:lnTo>
                  <a:pt x="5579" y="1591"/>
                </a:lnTo>
                <a:lnTo>
                  <a:pt x="5542" y="1586"/>
                </a:lnTo>
                <a:lnTo>
                  <a:pt x="5507" y="1574"/>
                </a:lnTo>
                <a:lnTo>
                  <a:pt x="5474" y="1558"/>
                </a:lnTo>
                <a:lnTo>
                  <a:pt x="5444" y="1535"/>
                </a:lnTo>
                <a:lnTo>
                  <a:pt x="5423" y="1560"/>
                </a:lnTo>
                <a:lnTo>
                  <a:pt x="5399" y="1600"/>
                </a:lnTo>
                <a:lnTo>
                  <a:pt x="5383" y="1642"/>
                </a:lnTo>
                <a:lnTo>
                  <a:pt x="5373" y="1685"/>
                </a:lnTo>
                <a:lnTo>
                  <a:pt x="5371" y="1731"/>
                </a:lnTo>
                <a:lnTo>
                  <a:pt x="5448" y="1725"/>
                </a:lnTo>
                <a:lnTo>
                  <a:pt x="5517" y="1718"/>
                </a:lnTo>
                <a:lnTo>
                  <a:pt x="5579" y="1710"/>
                </a:lnTo>
                <a:lnTo>
                  <a:pt x="5631" y="1701"/>
                </a:lnTo>
                <a:lnTo>
                  <a:pt x="5675" y="1694"/>
                </a:lnTo>
                <a:lnTo>
                  <a:pt x="5692" y="1753"/>
                </a:lnTo>
                <a:lnTo>
                  <a:pt x="5708" y="1812"/>
                </a:lnTo>
                <a:lnTo>
                  <a:pt x="5669" y="1819"/>
                </a:lnTo>
                <a:lnTo>
                  <a:pt x="5624" y="1828"/>
                </a:lnTo>
                <a:lnTo>
                  <a:pt x="5568" y="1837"/>
                </a:lnTo>
                <a:lnTo>
                  <a:pt x="5603" y="1861"/>
                </a:lnTo>
                <a:lnTo>
                  <a:pt x="5641" y="1877"/>
                </a:lnTo>
                <a:lnTo>
                  <a:pt x="5682" y="1884"/>
                </a:lnTo>
                <a:lnTo>
                  <a:pt x="5723" y="1884"/>
                </a:lnTo>
                <a:lnTo>
                  <a:pt x="5729" y="1914"/>
                </a:lnTo>
                <a:lnTo>
                  <a:pt x="5685" y="1915"/>
                </a:lnTo>
                <a:lnTo>
                  <a:pt x="5641" y="1908"/>
                </a:lnTo>
                <a:lnTo>
                  <a:pt x="5601" y="1894"/>
                </a:lnTo>
                <a:lnTo>
                  <a:pt x="5563" y="1872"/>
                </a:lnTo>
                <a:lnTo>
                  <a:pt x="5530" y="1842"/>
                </a:lnTo>
                <a:lnTo>
                  <a:pt x="5455" y="1851"/>
                </a:lnTo>
                <a:lnTo>
                  <a:pt x="5373" y="1856"/>
                </a:lnTo>
                <a:lnTo>
                  <a:pt x="5283" y="1860"/>
                </a:lnTo>
                <a:lnTo>
                  <a:pt x="5191" y="1858"/>
                </a:lnTo>
                <a:lnTo>
                  <a:pt x="5095" y="1853"/>
                </a:lnTo>
                <a:lnTo>
                  <a:pt x="4995" y="1842"/>
                </a:lnTo>
                <a:lnTo>
                  <a:pt x="5027" y="1875"/>
                </a:lnTo>
                <a:lnTo>
                  <a:pt x="5051" y="1915"/>
                </a:lnTo>
                <a:lnTo>
                  <a:pt x="5067" y="1957"/>
                </a:lnTo>
                <a:lnTo>
                  <a:pt x="5074" y="2004"/>
                </a:lnTo>
                <a:lnTo>
                  <a:pt x="5072" y="2053"/>
                </a:lnTo>
                <a:lnTo>
                  <a:pt x="5043" y="2049"/>
                </a:lnTo>
                <a:lnTo>
                  <a:pt x="5044" y="2008"/>
                </a:lnTo>
                <a:lnTo>
                  <a:pt x="5039" y="1968"/>
                </a:lnTo>
                <a:lnTo>
                  <a:pt x="5025" y="1931"/>
                </a:lnTo>
                <a:lnTo>
                  <a:pt x="5006" y="1898"/>
                </a:lnTo>
                <a:lnTo>
                  <a:pt x="4980" y="1868"/>
                </a:lnTo>
                <a:lnTo>
                  <a:pt x="4948" y="1846"/>
                </a:lnTo>
                <a:lnTo>
                  <a:pt x="4913" y="1828"/>
                </a:lnTo>
                <a:lnTo>
                  <a:pt x="4835" y="1811"/>
                </a:lnTo>
                <a:lnTo>
                  <a:pt x="4756" y="1786"/>
                </a:lnTo>
                <a:lnTo>
                  <a:pt x="4679" y="1757"/>
                </a:lnTo>
                <a:lnTo>
                  <a:pt x="4604" y="1722"/>
                </a:lnTo>
                <a:lnTo>
                  <a:pt x="4531" y="1680"/>
                </a:lnTo>
                <a:lnTo>
                  <a:pt x="4463" y="1631"/>
                </a:lnTo>
                <a:lnTo>
                  <a:pt x="4398" y="1576"/>
                </a:lnTo>
                <a:lnTo>
                  <a:pt x="4351" y="1659"/>
                </a:lnTo>
                <a:lnTo>
                  <a:pt x="4304" y="1750"/>
                </a:lnTo>
                <a:lnTo>
                  <a:pt x="4341" y="1739"/>
                </a:lnTo>
                <a:lnTo>
                  <a:pt x="4377" y="1736"/>
                </a:lnTo>
                <a:lnTo>
                  <a:pt x="4416" y="1738"/>
                </a:lnTo>
                <a:lnTo>
                  <a:pt x="4452" y="1746"/>
                </a:lnTo>
                <a:lnTo>
                  <a:pt x="4487" y="1760"/>
                </a:lnTo>
                <a:lnTo>
                  <a:pt x="4520" y="1781"/>
                </a:lnTo>
                <a:lnTo>
                  <a:pt x="4550" y="1807"/>
                </a:lnTo>
                <a:lnTo>
                  <a:pt x="4529" y="1828"/>
                </a:lnTo>
                <a:lnTo>
                  <a:pt x="4500" y="1802"/>
                </a:lnTo>
                <a:lnTo>
                  <a:pt x="4465" y="1783"/>
                </a:lnTo>
                <a:lnTo>
                  <a:pt x="4428" y="1771"/>
                </a:lnTo>
                <a:lnTo>
                  <a:pt x="4391" y="1765"/>
                </a:lnTo>
                <a:lnTo>
                  <a:pt x="4355" y="1769"/>
                </a:lnTo>
                <a:lnTo>
                  <a:pt x="4318" y="1778"/>
                </a:lnTo>
                <a:lnTo>
                  <a:pt x="4283" y="1795"/>
                </a:lnTo>
                <a:lnTo>
                  <a:pt x="4225" y="1924"/>
                </a:lnTo>
                <a:lnTo>
                  <a:pt x="4295" y="1955"/>
                </a:lnTo>
                <a:lnTo>
                  <a:pt x="4369" y="1978"/>
                </a:lnTo>
                <a:lnTo>
                  <a:pt x="4440" y="1995"/>
                </a:lnTo>
                <a:lnTo>
                  <a:pt x="4513" y="2008"/>
                </a:lnTo>
                <a:lnTo>
                  <a:pt x="4536" y="1975"/>
                </a:lnTo>
                <a:lnTo>
                  <a:pt x="4564" y="1943"/>
                </a:lnTo>
                <a:lnTo>
                  <a:pt x="4603" y="1910"/>
                </a:lnTo>
                <a:lnTo>
                  <a:pt x="4644" y="1884"/>
                </a:lnTo>
                <a:lnTo>
                  <a:pt x="4688" y="1865"/>
                </a:lnTo>
                <a:lnTo>
                  <a:pt x="4737" y="1854"/>
                </a:lnTo>
                <a:lnTo>
                  <a:pt x="4786" y="1851"/>
                </a:lnTo>
                <a:lnTo>
                  <a:pt x="4786" y="1896"/>
                </a:lnTo>
                <a:lnTo>
                  <a:pt x="4744" y="1900"/>
                </a:lnTo>
                <a:lnTo>
                  <a:pt x="4702" y="1910"/>
                </a:lnTo>
                <a:lnTo>
                  <a:pt x="4664" y="1926"/>
                </a:lnTo>
                <a:lnTo>
                  <a:pt x="4629" y="1948"/>
                </a:lnTo>
                <a:lnTo>
                  <a:pt x="4596" y="1976"/>
                </a:lnTo>
                <a:lnTo>
                  <a:pt x="4564" y="2013"/>
                </a:lnTo>
                <a:lnTo>
                  <a:pt x="4623" y="2016"/>
                </a:lnTo>
                <a:lnTo>
                  <a:pt x="4681" y="2018"/>
                </a:lnTo>
                <a:lnTo>
                  <a:pt x="4735" y="2018"/>
                </a:lnTo>
                <a:lnTo>
                  <a:pt x="4784" y="2016"/>
                </a:lnTo>
                <a:lnTo>
                  <a:pt x="4830" y="2011"/>
                </a:lnTo>
                <a:lnTo>
                  <a:pt x="4866" y="2008"/>
                </a:lnTo>
                <a:lnTo>
                  <a:pt x="4898" y="2004"/>
                </a:lnTo>
                <a:lnTo>
                  <a:pt x="4922" y="1999"/>
                </a:lnTo>
                <a:lnTo>
                  <a:pt x="4938" y="1997"/>
                </a:lnTo>
                <a:lnTo>
                  <a:pt x="4943" y="1995"/>
                </a:lnTo>
                <a:lnTo>
                  <a:pt x="4960" y="2086"/>
                </a:lnTo>
                <a:lnTo>
                  <a:pt x="4952" y="2088"/>
                </a:lnTo>
                <a:lnTo>
                  <a:pt x="4933" y="2091"/>
                </a:lnTo>
                <a:lnTo>
                  <a:pt x="4906" y="2097"/>
                </a:lnTo>
                <a:lnTo>
                  <a:pt x="4870" y="2100"/>
                </a:lnTo>
                <a:lnTo>
                  <a:pt x="4828" y="2105"/>
                </a:lnTo>
                <a:lnTo>
                  <a:pt x="4777" y="2109"/>
                </a:lnTo>
                <a:lnTo>
                  <a:pt x="4723" y="2110"/>
                </a:lnTo>
                <a:lnTo>
                  <a:pt x="4664" y="2112"/>
                </a:lnTo>
                <a:lnTo>
                  <a:pt x="4601" y="2109"/>
                </a:lnTo>
                <a:lnTo>
                  <a:pt x="4534" y="2103"/>
                </a:lnTo>
                <a:lnTo>
                  <a:pt x="4466" y="2095"/>
                </a:lnTo>
                <a:lnTo>
                  <a:pt x="4396" y="2081"/>
                </a:lnTo>
                <a:lnTo>
                  <a:pt x="4327" y="2063"/>
                </a:lnTo>
                <a:lnTo>
                  <a:pt x="4257" y="2039"/>
                </a:lnTo>
                <a:lnTo>
                  <a:pt x="4189" y="2009"/>
                </a:lnTo>
                <a:lnTo>
                  <a:pt x="4189" y="2011"/>
                </a:lnTo>
                <a:lnTo>
                  <a:pt x="4182" y="2030"/>
                </a:lnTo>
                <a:lnTo>
                  <a:pt x="4171" y="2055"/>
                </a:lnTo>
                <a:lnTo>
                  <a:pt x="4157" y="2083"/>
                </a:lnTo>
                <a:lnTo>
                  <a:pt x="4142" y="2116"/>
                </a:lnTo>
                <a:lnTo>
                  <a:pt x="4166" y="2147"/>
                </a:lnTo>
                <a:lnTo>
                  <a:pt x="4194" y="2171"/>
                </a:lnTo>
                <a:lnTo>
                  <a:pt x="4227" y="2191"/>
                </a:lnTo>
                <a:lnTo>
                  <a:pt x="4262" y="2203"/>
                </a:lnTo>
                <a:lnTo>
                  <a:pt x="4299" y="2206"/>
                </a:lnTo>
                <a:lnTo>
                  <a:pt x="4335" y="2205"/>
                </a:lnTo>
                <a:lnTo>
                  <a:pt x="4374" y="2196"/>
                </a:lnTo>
                <a:lnTo>
                  <a:pt x="4409" y="2178"/>
                </a:lnTo>
                <a:lnTo>
                  <a:pt x="4423" y="2205"/>
                </a:lnTo>
                <a:lnTo>
                  <a:pt x="4384" y="2224"/>
                </a:lnTo>
                <a:lnTo>
                  <a:pt x="4344" y="2234"/>
                </a:lnTo>
                <a:lnTo>
                  <a:pt x="4304" y="2238"/>
                </a:lnTo>
                <a:lnTo>
                  <a:pt x="4264" y="2234"/>
                </a:lnTo>
                <a:lnTo>
                  <a:pt x="4224" y="2222"/>
                </a:lnTo>
                <a:lnTo>
                  <a:pt x="4187" y="2203"/>
                </a:lnTo>
                <a:lnTo>
                  <a:pt x="4154" y="2177"/>
                </a:lnTo>
                <a:lnTo>
                  <a:pt x="4126" y="2145"/>
                </a:lnTo>
                <a:lnTo>
                  <a:pt x="4089" y="2212"/>
                </a:lnTo>
                <a:lnTo>
                  <a:pt x="4044" y="2283"/>
                </a:lnTo>
                <a:lnTo>
                  <a:pt x="4176" y="2346"/>
                </a:lnTo>
                <a:lnTo>
                  <a:pt x="4281" y="2394"/>
                </a:lnTo>
                <a:lnTo>
                  <a:pt x="4321" y="2400"/>
                </a:lnTo>
                <a:lnTo>
                  <a:pt x="4360" y="2400"/>
                </a:lnTo>
                <a:lnTo>
                  <a:pt x="4400" y="2391"/>
                </a:lnTo>
                <a:lnTo>
                  <a:pt x="4437" y="2379"/>
                </a:lnTo>
                <a:lnTo>
                  <a:pt x="4475" y="2360"/>
                </a:lnTo>
                <a:lnTo>
                  <a:pt x="4508" y="2334"/>
                </a:lnTo>
                <a:lnTo>
                  <a:pt x="4538" y="2304"/>
                </a:lnTo>
                <a:lnTo>
                  <a:pt x="4562" y="2267"/>
                </a:lnTo>
                <a:lnTo>
                  <a:pt x="4582" y="2229"/>
                </a:lnTo>
                <a:lnTo>
                  <a:pt x="4623" y="2246"/>
                </a:lnTo>
                <a:lnTo>
                  <a:pt x="4606" y="2283"/>
                </a:lnTo>
                <a:lnTo>
                  <a:pt x="4585" y="2316"/>
                </a:lnTo>
                <a:lnTo>
                  <a:pt x="4561" y="2346"/>
                </a:lnTo>
                <a:lnTo>
                  <a:pt x="4601" y="2354"/>
                </a:lnTo>
                <a:lnTo>
                  <a:pt x="4641" y="2354"/>
                </a:lnTo>
                <a:lnTo>
                  <a:pt x="4679" y="2347"/>
                </a:lnTo>
                <a:lnTo>
                  <a:pt x="4716" y="2332"/>
                </a:lnTo>
                <a:lnTo>
                  <a:pt x="4749" y="2309"/>
                </a:lnTo>
                <a:lnTo>
                  <a:pt x="4777" y="2279"/>
                </a:lnTo>
                <a:lnTo>
                  <a:pt x="4800" y="2243"/>
                </a:lnTo>
                <a:lnTo>
                  <a:pt x="4826" y="2257"/>
                </a:lnTo>
                <a:lnTo>
                  <a:pt x="4803" y="2295"/>
                </a:lnTo>
                <a:lnTo>
                  <a:pt x="4774" y="2327"/>
                </a:lnTo>
                <a:lnTo>
                  <a:pt x="4740" y="2353"/>
                </a:lnTo>
                <a:lnTo>
                  <a:pt x="4702" y="2372"/>
                </a:lnTo>
                <a:lnTo>
                  <a:pt x="4662" y="2382"/>
                </a:lnTo>
                <a:lnTo>
                  <a:pt x="4620" y="2388"/>
                </a:lnTo>
                <a:lnTo>
                  <a:pt x="4578" y="2382"/>
                </a:lnTo>
                <a:lnTo>
                  <a:pt x="4536" y="2370"/>
                </a:lnTo>
                <a:lnTo>
                  <a:pt x="4498" y="2398"/>
                </a:lnTo>
                <a:lnTo>
                  <a:pt x="4454" y="2421"/>
                </a:lnTo>
                <a:lnTo>
                  <a:pt x="4419" y="2435"/>
                </a:lnTo>
                <a:lnTo>
                  <a:pt x="4383" y="2443"/>
                </a:lnTo>
                <a:lnTo>
                  <a:pt x="4562" y="2523"/>
                </a:lnTo>
                <a:lnTo>
                  <a:pt x="4744" y="2597"/>
                </a:lnTo>
                <a:lnTo>
                  <a:pt x="4763" y="2569"/>
                </a:lnTo>
                <a:lnTo>
                  <a:pt x="4789" y="2536"/>
                </a:lnTo>
                <a:lnTo>
                  <a:pt x="4821" y="2499"/>
                </a:lnTo>
                <a:lnTo>
                  <a:pt x="4859" y="2461"/>
                </a:lnTo>
                <a:lnTo>
                  <a:pt x="4906" y="2421"/>
                </a:lnTo>
                <a:lnTo>
                  <a:pt x="4962" y="2382"/>
                </a:lnTo>
                <a:lnTo>
                  <a:pt x="5027" y="2344"/>
                </a:lnTo>
                <a:lnTo>
                  <a:pt x="5100" y="2309"/>
                </a:lnTo>
                <a:lnTo>
                  <a:pt x="5093" y="2267"/>
                </a:lnTo>
                <a:lnTo>
                  <a:pt x="5091" y="2224"/>
                </a:lnTo>
                <a:lnTo>
                  <a:pt x="5097" y="2180"/>
                </a:lnTo>
                <a:lnTo>
                  <a:pt x="5109" y="2130"/>
                </a:lnTo>
                <a:lnTo>
                  <a:pt x="5128" y="2084"/>
                </a:lnTo>
                <a:lnTo>
                  <a:pt x="5154" y="2041"/>
                </a:lnTo>
                <a:lnTo>
                  <a:pt x="5186" y="2004"/>
                </a:lnTo>
                <a:lnTo>
                  <a:pt x="5224" y="1971"/>
                </a:lnTo>
                <a:lnTo>
                  <a:pt x="5250" y="2008"/>
                </a:lnTo>
                <a:lnTo>
                  <a:pt x="5215" y="2037"/>
                </a:lnTo>
                <a:lnTo>
                  <a:pt x="5186" y="2074"/>
                </a:lnTo>
                <a:lnTo>
                  <a:pt x="5226" y="2083"/>
                </a:lnTo>
                <a:lnTo>
                  <a:pt x="5266" y="2084"/>
                </a:lnTo>
                <a:lnTo>
                  <a:pt x="5306" y="2076"/>
                </a:lnTo>
                <a:lnTo>
                  <a:pt x="5343" y="2060"/>
                </a:lnTo>
                <a:lnTo>
                  <a:pt x="5376" y="2037"/>
                </a:lnTo>
                <a:lnTo>
                  <a:pt x="5406" y="2008"/>
                </a:lnTo>
                <a:lnTo>
                  <a:pt x="5428" y="1971"/>
                </a:lnTo>
                <a:lnTo>
                  <a:pt x="5455" y="1985"/>
                </a:lnTo>
                <a:lnTo>
                  <a:pt x="5432" y="2023"/>
                </a:lnTo>
                <a:lnTo>
                  <a:pt x="5404" y="2055"/>
                </a:lnTo>
                <a:lnTo>
                  <a:pt x="5371" y="2081"/>
                </a:lnTo>
                <a:lnTo>
                  <a:pt x="5334" y="2100"/>
                </a:lnTo>
                <a:lnTo>
                  <a:pt x="5294" y="2110"/>
                </a:lnTo>
                <a:lnTo>
                  <a:pt x="5252" y="2116"/>
                </a:lnTo>
                <a:lnTo>
                  <a:pt x="5212" y="2112"/>
                </a:lnTo>
                <a:lnTo>
                  <a:pt x="5170" y="2100"/>
                </a:lnTo>
                <a:lnTo>
                  <a:pt x="5153" y="2142"/>
                </a:lnTo>
                <a:lnTo>
                  <a:pt x="5140" y="2187"/>
                </a:lnTo>
                <a:lnTo>
                  <a:pt x="5137" y="2241"/>
                </a:lnTo>
                <a:lnTo>
                  <a:pt x="5144" y="2293"/>
                </a:lnTo>
                <a:lnTo>
                  <a:pt x="5205" y="2273"/>
                </a:lnTo>
                <a:lnTo>
                  <a:pt x="5273" y="2255"/>
                </a:lnTo>
                <a:lnTo>
                  <a:pt x="5346" y="2239"/>
                </a:lnTo>
                <a:lnTo>
                  <a:pt x="5427" y="2229"/>
                </a:lnTo>
                <a:lnTo>
                  <a:pt x="5442" y="2177"/>
                </a:lnTo>
                <a:lnTo>
                  <a:pt x="5469" y="2128"/>
                </a:lnTo>
                <a:lnTo>
                  <a:pt x="5500" y="2084"/>
                </a:lnTo>
                <a:lnTo>
                  <a:pt x="5540" y="2046"/>
                </a:lnTo>
                <a:lnTo>
                  <a:pt x="5586" y="2016"/>
                </a:lnTo>
                <a:lnTo>
                  <a:pt x="5634" y="1994"/>
                </a:lnTo>
                <a:lnTo>
                  <a:pt x="5687" y="1982"/>
                </a:lnTo>
                <a:lnTo>
                  <a:pt x="5739" y="1978"/>
                </a:lnTo>
                <a:lnTo>
                  <a:pt x="5746" y="2025"/>
                </a:lnTo>
                <a:lnTo>
                  <a:pt x="5701" y="2027"/>
                </a:lnTo>
                <a:lnTo>
                  <a:pt x="5659" y="2036"/>
                </a:lnTo>
                <a:lnTo>
                  <a:pt x="5617" y="2051"/>
                </a:lnTo>
                <a:lnTo>
                  <a:pt x="5647" y="2077"/>
                </a:lnTo>
                <a:lnTo>
                  <a:pt x="5680" y="2098"/>
                </a:lnTo>
                <a:lnTo>
                  <a:pt x="5716" y="2110"/>
                </a:lnTo>
                <a:lnTo>
                  <a:pt x="5755" y="2117"/>
                </a:lnTo>
                <a:lnTo>
                  <a:pt x="5757" y="2131"/>
                </a:lnTo>
                <a:lnTo>
                  <a:pt x="5757" y="2147"/>
                </a:lnTo>
                <a:lnTo>
                  <a:pt x="5720" y="2144"/>
                </a:lnTo>
                <a:lnTo>
                  <a:pt x="5683" y="2133"/>
                </a:lnTo>
                <a:lnTo>
                  <a:pt x="5648" y="2116"/>
                </a:lnTo>
                <a:lnTo>
                  <a:pt x="5619" y="2095"/>
                </a:lnTo>
                <a:lnTo>
                  <a:pt x="5591" y="2067"/>
                </a:lnTo>
                <a:lnTo>
                  <a:pt x="5579" y="2076"/>
                </a:lnTo>
                <a:lnTo>
                  <a:pt x="5566" y="2083"/>
                </a:lnTo>
                <a:lnTo>
                  <a:pt x="5535" y="2112"/>
                </a:lnTo>
                <a:lnTo>
                  <a:pt x="5509" y="2147"/>
                </a:lnTo>
                <a:lnTo>
                  <a:pt x="5488" y="2185"/>
                </a:lnTo>
                <a:lnTo>
                  <a:pt x="5474" y="2225"/>
                </a:lnTo>
                <a:lnTo>
                  <a:pt x="5563" y="2220"/>
                </a:lnTo>
                <a:lnTo>
                  <a:pt x="5657" y="2220"/>
                </a:lnTo>
                <a:lnTo>
                  <a:pt x="5758" y="2225"/>
                </a:lnTo>
                <a:lnTo>
                  <a:pt x="5758" y="2278"/>
                </a:lnTo>
                <a:lnTo>
                  <a:pt x="5757" y="2318"/>
                </a:lnTo>
                <a:lnTo>
                  <a:pt x="5687" y="2314"/>
                </a:lnTo>
                <a:lnTo>
                  <a:pt x="5622" y="2313"/>
                </a:lnTo>
                <a:lnTo>
                  <a:pt x="5645" y="2346"/>
                </a:lnTo>
                <a:lnTo>
                  <a:pt x="5675" y="2375"/>
                </a:lnTo>
                <a:lnTo>
                  <a:pt x="5708" y="2396"/>
                </a:lnTo>
                <a:lnTo>
                  <a:pt x="5746" y="2410"/>
                </a:lnTo>
                <a:lnTo>
                  <a:pt x="5741" y="2440"/>
                </a:lnTo>
                <a:lnTo>
                  <a:pt x="5703" y="2428"/>
                </a:lnTo>
                <a:lnTo>
                  <a:pt x="5668" y="2407"/>
                </a:lnTo>
                <a:lnTo>
                  <a:pt x="5636" y="2381"/>
                </a:lnTo>
                <a:lnTo>
                  <a:pt x="5610" y="2349"/>
                </a:lnTo>
                <a:lnTo>
                  <a:pt x="5589" y="2313"/>
                </a:lnTo>
                <a:lnTo>
                  <a:pt x="5502" y="2316"/>
                </a:lnTo>
                <a:lnTo>
                  <a:pt x="5421" y="2323"/>
                </a:lnTo>
                <a:lnTo>
                  <a:pt x="5348" y="2335"/>
                </a:lnTo>
                <a:lnTo>
                  <a:pt x="5280" y="2349"/>
                </a:lnTo>
                <a:lnTo>
                  <a:pt x="5219" y="2367"/>
                </a:lnTo>
                <a:lnTo>
                  <a:pt x="5163" y="2386"/>
                </a:lnTo>
                <a:lnTo>
                  <a:pt x="5112" y="2407"/>
                </a:lnTo>
                <a:lnTo>
                  <a:pt x="5067" y="2429"/>
                </a:lnTo>
                <a:lnTo>
                  <a:pt x="5027" y="2452"/>
                </a:lnTo>
                <a:lnTo>
                  <a:pt x="4992" y="2475"/>
                </a:lnTo>
                <a:lnTo>
                  <a:pt x="4946" y="2508"/>
                </a:lnTo>
                <a:lnTo>
                  <a:pt x="4908" y="2541"/>
                </a:lnTo>
                <a:lnTo>
                  <a:pt x="4877" y="2572"/>
                </a:lnTo>
                <a:lnTo>
                  <a:pt x="4852" y="2604"/>
                </a:lnTo>
                <a:lnTo>
                  <a:pt x="4831" y="2630"/>
                </a:lnTo>
                <a:lnTo>
                  <a:pt x="4891" y="2651"/>
                </a:lnTo>
                <a:lnTo>
                  <a:pt x="4950" y="2670"/>
                </a:lnTo>
                <a:lnTo>
                  <a:pt x="4990" y="2672"/>
                </a:lnTo>
                <a:lnTo>
                  <a:pt x="5030" y="2666"/>
                </a:lnTo>
                <a:lnTo>
                  <a:pt x="5069" y="2654"/>
                </a:lnTo>
                <a:lnTo>
                  <a:pt x="5107" y="2637"/>
                </a:lnTo>
                <a:lnTo>
                  <a:pt x="5142" y="2612"/>
                </a:lnTo>
                <a:lnTo>
                  <a:pt x="5173" y="2583"/>
                </a:lnTo>
                <a:lnTo>
                  <a:pt x="5200" y="2550"/>
                </a:lnTo>
                <a:lnTo>
                  <a:pt x="5221" y="2511"/>
                </a:lnTo>
                <a:lnTo>
                  <a:pt x="5235" y="2471"/>
                </a:lnTo>
                <a:lnTo>
                  <a:pt x="5278" y="2483"/>
                </a:lnTo>
                <a:lnTo>
                  <a:pt x="5264" y="2522"/>
                </a:lnTo>
                <a:lnTo>
                  <a:pt x="5247" y="2557"/>
                </a:lnTo>
                <a:lnTo>
                  <a:pt x="5226" y="2590"/>
                </a:lnTo>
                <a:lnTo>
                  <a:pt x="5266" y="2595"/>
                </a:lnTo>
                <a:lnTo>
                  <a:pt x="5306" y="2590"/>
                </a:lnTo>
                <a:lnTo>
                  <a:pt x="5345" y="2577"/>
                </a:lnTo>
                <a:lnTo>
                  <a:pt x="5378" y="2558"/>
                </a:lnTo>
                <a:lnTo>
                  <a:pt x="5409" y="2532"/>
                </a:lnTo>
                <a:lnTo>
                  <a:pt x="5434" y="2499"/>
                </a:lnTo>
                <a:lnTo>
                  <a:pt x="5453" y="2461"/>
                </a:lnTo>
                <a:lnTo>
                  <a:pt x="5481" y="2471"/>
                </a:lnTo>
                <a:lnTo>
                  <a:pt x="5462" y="2511"/>
                </a:lnTo>
                <a:lnTo>
                  <a:pt x="5435" y="2546"/>
                </a:lnTo>
                <a:lnTo>
                  <a:pt x="5406" y="2576"/>
                </a:lnTo>
                <a:lnTo>
                  <a:pt x="5369" y="2598"/>
                </a:lnTo>
                <a:lnTo>
                  <a:pt x="5331" y="2614"/>
                </a:lnTo>
                <a:lnTo>
                  <a:pt x="5290" y="2623"/>
                </a:lnTo>
                <a:lnTo>
                  <a:pt x="5247" y="2625"/>
                </a:lnTo>
                <a:lnTo>
                  <a:pt x="5205" y="2616"/>
                </a:lnTo>
                <a:lnTo>
                  <a:pt x="5182" y="2638"/>
                </a:lnTo>
                <a:lnTo>
                  <a:pt x="5156" y="2659"/>
                </a:lnTo>
                <a:lnTo>
                  <a:pt x="5128" y="2677"/>
                </a:lnTo>
                <a:lnTo>
                  <a:pt x="5098" y="2692"/>
                </a:lnTo>
                <a:lnTo>
                  <a:pt x="5067" y="2703"/>
                </a:lnTo>
                <a:lnTo>
                  <a:pt x="5170" y="2729"/>
                </a:lnTo>
                <a:lnTo>
                  <a:pt x="5275" y="2752"/>
                </a:lnTo>
                <a:lnTo>
                  <a:pt x="5383" y="2769"/>
                </a:lnTo>
                <a:lnTo>
                  <a:pt x="5397" y="2726"/>
                </a:lnTo>
                <a:lnTo>
                  <a:pt x="5418" y="2687"/>
                </a:lnTo>
                <a:lnTo>
                  <a:pt x="5444" y="2651"/>
                </a:lnTo>
                <a:lnTo>
                  <a:pt x="5476" y="2618"/>
                </a:lnTo>
                <a:lnTo>
                  <a:pt x="5510" y="2590"/>
                </a:lnTo>
                <a:lnTo>
                  <a:pt x="5549" y="2567"/>
                </a:lnTo>
                <a:lnTo>
                  <a:pt x="5591" y="2550"/>
                </a:lnTo>
                <a:lnTo>
                  <a:pt x="5634" y="2539"/>
                </a:lnTo>
                <a:lnTo>
                  <a:pt x="5678" y="2536"/>
                </a:lnTo>
                <a:lnTo>
                  <a:pt x="5722" y="2539"/>
                </a:lnTo>
                <a:lnTo>
                  <a:pt x="5718" y="2562"/>
                </a:lnTo>
                <a:lnTo>
                  <a:pt x="5713" y="2584"/>
                </a:lnTo>
                <a:lnTo>
                  <a:pt x="5668" y="2583"/>
                </a:lnTo>
                <a:lnTo>
                  <a:pt x="5624" y="2590"/>
                </a:lnTo>
                <a:lnTo>
                  <a:pt x="5580" y="2604"/>
                </a:lnTo>
                <a:lnTo>
                  <a:pt x="5601" y="2631"/>
                </a:lnTo>
                <a:lnTo>
                  <a:pt x="5626" y="2656"/>
                </a:lnTo>
                <a:lnTo>
                  <a:pt x="5654" y="2675"/>
                </a:lnTo>
                <a:lnTo>
                  <a:pt x="5685" y="2689"/>
                </a:lnTo>
                <a:lnTo>
                  <a:pt x="5682" y="2705"/>
                </a:lnTo>
                <a:lnTo>
                  <a:pt x="5676" y="2719"/>
                </a:lnTo>
                <a:lnTo>
                  <a:pt x="5640" y="2703"/>
                </a:lnTo>
                <a:lnTo>
                  <a:pt x="5606" y="2679"/>
                </a:lnTo>
                <a:lnTo>
                  <a:pt x="5577" y="2651"/>
                </a:lnTo>
                <a:lnTo>
                  <a:pt x="5552" y="2618"/>
                </a:lnTo>
                <a:lnTo>
                  <a:pt x="5535" y="2628"/>
                </a:lnTo>
                <a:lnTo>
                  <a:pt x="5500" y="2658"/>
                </a:lnTo>
                <a:lnTo>
                  <a:pt x="5469" y="2692"/>
                </a:lnTo>
                <a:lnTo>
                  <a:pt x="5444" y="2731"/>
                </a:lnTo>
                <a:lnTo>
                  <a:pt x="5427" y="2774"/>
                </a:lnTo>
                <a:lnTo>
                  <a:pt x="5540" y="2785"/>
                </a:lnTo>
                <a:lnTo>
                  <a:pt x="5655" y="2790"/>
                </a:lnTo>
                <a:lnTo>
                  <a:pt x="5634" y="2853"/>
                </a:lnTo>
                <a:lnTo>
                  <a:pt x="5615" y="2912"/>
                </a:lnTo>
                <a:lnTo>
                  <a:pt x="5476" y="2903"/>
                </a:lnTo>
                <a:lnTo>
                  <a:pt x="5339" y="2886"/>
                </a:lnTo>
                <a:lnTo>
                  <a:pt x="5207" y="2863"/>
                </a:lnTo>
                <a:lnTo>
                  <a:pt x="5229" y="2888"/>
                </a:lnTo>
                <a:lnTo>
                  <a:pt x="5247" y="2916"/>
                </a:lnTo>
                <a:lnTo>
                  <a:pt x="5210" y="2916"/>
                </a:lnTo>
                <a:lnTo>
                  <a:pt x="5186" y="2886"/>
                </a:lnTo>
                <a:lnTo>
                  <a:pt x="5156" y="2861"/>
                </a:lnTo>
                <a:lnTo>
                  <a:pt x="5119" y="2844"/>
                </a:lnTo>
                <a:lnTo>
                  <a:pt x="4976" y="2806"/>
                </a:lnTo>
                <a:lnTo>
                  <a:pt x="4990" y="2837"/>
                </a:lnTo>
                <a:lnTo>
                  <a:pt x="5002" y="2874"/>
                </a:lnTo>
                <a:lnTo>
                  <a:pt x="5015" y="2916"/>
                </a:lnTo>
                <a:lnTo>
                  <a:pt x="4967" y="2916"/>
                </a:lnTo>
                <a:lnTo>
                  <a:pt x="4955" y="2875"/>
                </a:lnTo>
                <a:lnTo>
                  <a:pt x="4943" y="2841"/>
                </a:lnTo>
                <a:lnTo>
                  <a:pt x="4929" y="2811"/>
                </a:lnTo>
                <a:lnTo>
                  <a:pt x="4915" y="2787"/>
                </a:lnTo>
                <a:lnTo>
                  <a:pt x="4812" y="2752"/>
                </a:lnTo>
                <a:lnTo>
                  <a:pt x="4711" y="2715"/>
                </a:lnTo>
                <a:lnTo>
                  <a:pt x="4733" y="2750"/>
                </a:lnTo>
                <a:lnTo>
                  <a:pt x="4751" y="2788"/>
                </a:lnTo>
                <a:lnTo>
                  <a:pt x="4760" y="2830"/>
                </a:lnTo>
                <a:lnTo>
                  <a:pt x="4761" y="2872"/>
                </a:lnTo>
                <a:lnTo>
                  <a:pt x="4756" y="2916"/>
                </a:lnTo>
                <a:lnTo>
                  <a:pt x="4725" y="2916"/>
                </a:lnTo>
                <a:lnTo>
                  <a:pt x="4732" y="2875"/>
                </a:lnTo>
                <a:lnTo>
                  <a:pt x="4730" y="2835"/>
                </a:lnTo>
                <a:lnTo>
                  <a:pt x="4721" y="2797"/>
                </a:lnTo>
                <a:lnTo>
                  <a:pt x="4706" y="2760"/>
                </a:lnTo>
                <a:lnTo>
                  <a:pt x="4683" y="2727"/>
                </a:lnTo>
                <a:lnTo>
                  <a:pt x="4653" y="2701"/>
                </a:lnTo>
                <a:lnTo>
                  <a:pt x="4620" y="2679"/>
                </a:lnTo>
                <a:lnTo>
                  <a:pt x="4466" y="2614"/>
                </a:lnTo>
                <a:lnTo>
                  <a:pt x="4316" y="2546"/>
                </a:lnTo>
                <a:lnTo>
                  <a:pt x="4348" y="2602"/>
                </a:lnTo>
                <a:lnTo>
                  <a:pt x="4374" y="2666"/>
                </a:lnTo>
                <a:lnTo>
                  <a:pt x="4398" y="2738"/>
                </a:lnTo>
                <a:lnTo>
                  <a:pt x="4442" y="2743"/>
                </a:lnTo>
                <a:lnTo>
                  <a:pt x="4484" y="2755"/>
                </a:lnTo>
                <a:lnTo>
                  <a:pt x="4520" y="2774"/>
                </a:lnTo>
                <a:lnTo>
                  <a:pt x="4555" y="2802"/>
                </a:lnTo>
                <a:lnTo>
                  <a:pt x="4583" y="2835"/>
                </a:lnTo>
                <a:lnTo>
                  <a:pt x="4604" y="2872"/>
                </a:lnTo>
                <a:lnTo>
                  <a:pt x="4620" y="2916"/>
                </a:lnTo>
                <a:lnTo>
                  <a:pt x="4589" y="2916"/>
                </a:lnTo>
                <a:lnTo>
                  <a:pt x="4573" y="2875"/>
                </a:lnTo>
                <a:lnTo>
                  <a:pt x="4548" y="2841"/>
                </a:lnTo>
                <a:lnTo>
                  <a:pt x="4520" y="2813"/>
                </a:lnTo>
                <a:lnTo>
                  <a:pt x="4486" y="2790"/>
                </a:lnTo>
                <a:lnTo>
                  <a:pt x="4447" y="2776"/>
                </a:lnTo>
                <a:lnTo>
                  <a:pt x="4405" y="2769"/>
                </a:lnTo>
                <a:lnTo>
                  <a:pt x="4416" y="2814"/>
                </a:lnTo>
                <a:lnTo>
                  <a:pt x="4423" y="2863"/>
                </a:lnTo>
                <a:lnTo>
                  <a:pt x="4428" y="2916"/>
                </a:lnTo>
                <a:lnTo>
                  <a:pt x="4339" y="2916"/>
                </a:lnTo>
                <a:lnTo>
                  <a:pt x="4332" y="2856"/>
                </a:lnTo>
                <a:lnTo>
                  <a:pt x="4321" y="2802"/>
                </a:lnTo>
                <a:lnTo>
                  <a:pt x="4307" y="2752"/>
                </a:lnTo>
                <a:lnTo>
                  <a:pt x="4278" y="2776"/>
                </a:lnTo>
                <a:lnTo>
                  <a:pt x="4255" y="2806"/>
                </a:lnTo>
                <a:lnTo>
                  <a:pt x="4238" y="2841"/>
                </a:lnTo>
                <a:lnTo>
                  <a:pt x="4227" y="2877"/>
                </a:lnTo>
                <a:lnTo>
                  <a:pt x="4222" y="2916"/>
                </a:lnTo>
                <a:lnTo>
                  <a:pt x="4192" y="2916"/>
                </a:lnTo>
                <a:lnTo>
                  <a:pt x="4197" y="2868"/>
                </a:lnTo>
                <a:lnTo>
                  <a:pt x="4211" y="2825"/>
                </a:lnTo>
                <a:lnTo>
                  <a:pt x="4234" y="2785"/>
                </a:lnTo>
                <a:lnTo>
                  <a:pt x="4264" y="2748"/>
                </a:lnTo>
                <a:lnTo>
                  <a:pt x="4299" y="2720"/>
                </a:lnTo>
                <a:lnTo>
                  <a:pt x="4276" y="2663"/>
                </a:lnTo>
                <a:lnTo>
                  <a:pt x="4252" y="2614"/>
                </a:lnTo>
                <a:lnTo>
                  <a:pt x="4225" y="2570"/>
                </a:lnTo>
                <a:lnTo>
                  <a:pt x="4197" y="2532"/>
                </a:lnTo>
                <a:lnTo>
                  <a:pt x="4173" y="2503"/>
                </a:lnTo>
                <a:lnTo>
                  <a:pt x="4129" y="2459"/>
                </a:lnTo>
                <a:lnTo>
                  <a:pt x="4128" y="2459"/>
                </a:lnTo>
                <a:lnTo>
                  <a:pt x="4128" y="2457"/>
                </a:lnTo>
                <a:lnTo>
                  <a:pt x="4126" y="2457"/>
                </a:lnTo>
                <a:lnTo>
                  <a:pt x="4051" y="2422"/>
                </a:lnTo>
                <a:lnTo>
                  <a:pt x="3979" y="2388"/>
                </a:lnTo>
                <a:lnTo>
                  <a:pt x="3981" y="2429"/>
                </a:lnTo>
                <a:lnTo>
                  <a:pt x="3990" y="2468"/>
                </a:lnTo>
                <a:lnTo>
                  <a:pt x="4005" y="2504"/>
                </a:lnTo>
                <a:lnTo>
                  <a:pt x="4028" y="2537"/>
                </a:lnTo>
                <a:lnTo>
                  <a:pt x="4056" y="2565"/>
                </a:lnTo>
                <a:lnTo>
                  <a:pt x="4091" y="2586"/>
                </a:lnTo>
                <a:lnTo>
                  <a:pt x="4129" y="2600"/>
                </a:lnTo>
                <a:lnTo>
                  <a:pt x="4122" y="2630"/>
                </a:lnTo>
                <a:lnTo>
                  <a:pt x="4080" y="2616"/>
                </a:lnTo>
                <a:lnTo>
                  <a:pt x="4044" y="2593"/>
                </a:lnTo>
                <a:lnTo>
                  <a:pt x="4012" y="2565"/>
                </a:lnTo>
                <a:lnTo>
                  <a:pt x="3986" y="2530"/>
                </a:lnTo>
                <a:lnTo>
                  <a:pt x="3965" y="2494"/>
                </a:lnTo>
                <a:lnTo>
                  <a:pt x="3953" y="2452"/>
                </a:lnTo>
                <a:lnTo>
                  <a:pt x="3948" y="2408"/>
                </a:lnTo>
                <a:lnTo>
                  <a:pt x="3901" y="2459"/>
                </a:lnTo>
                <a:lnTo>
                  <a:pt x="3850" y="2508"/>
                </a:lnTo>
                <a:lnTo>
                  <a:pt x="3796" y="2555"/>
                </a:lnTo>
                <a:lnTo>
                  <a:pt x="3735" y="2597"/>
                </a:lnTo>
                <a:lnTo>
                  <a:pt x="3681" y="2630"/>
                </a:lnTo>
                <a:lnTo>
                  <a:pt x="3626" y="2658"/>
                </a:lnTo>
                <a:lnTo>
                  <a:pt x="3661" y="2677"/>
                </a:lnTo>
                <a:lnTo>
                  <a:pt x="3698" y="2699"/>
                </a:lnTo>
                <a:lnTo>
                  <a:pt x="3733" y="2726"/>
                </a:lnTo>
                <a:lnTo>
                  <a:pt x="3777" y="2692"/>
                </a:lnTo>
                <a:lnTo>
                  <a:pt x="3826" y="2670"/>
                </a:lnTo>
                <a:lnTo>
                  <a:pt x="3878" y="2656"/>
                </a:lnTo>
                <a:lnTo>
                  <a:pt x="3934" y="2651"/>
                </a:lnTo>
                <a:lnTo>
                  <a:pt x="3983" y="2654"/>
                </a:lnTo>
                <a:lnTo>
                  <a:pt x="4032" y="2666"/>
                </a:lnTo>
                <a:lnTo>
                  <a:pt x="4075" y="2687"/>
                </a:lnTo>
                <a:lnTo>
                  <a:pt x="4117" y="2713"/>
                </a:lnTo>
                <a:lnTo>
                  <a:pt x="4156" y="2746"/>
                </a:lnTo>
                <a:lnTo>
                  <a:pt x="4122" y="2778"/>
                </a:lnTo>
                <a:lnTo>
                  <a:pt x="4086" y="2746"/>
                </a:lnTo>
                <a:lnTo>
                  <a:pt x="4044" y="2722"/>
                </a:lnTo>
                <a:lnTo>
                  <a:pt x="3997" y="2705"/>
                </a:lnTo>
                <a:lnTo>
                  <a:pt x="3950" y="2698"/>
                </a:lnTo>
                <a:lnTo>
                  <a:pt x="3946" y="2741"/>
                </a:lnTo>
                <a:lnTo>
                  <a:pt x="3951" y="2785"/>
                </a:lnTo>
                <a:lnTo>
                  <a:pt x="3965" y="2825"/>
                </a:lnTo>
                <a:lnTo>
                  <a:pt x="3986" y="2860"/>
                </a:lnTo>
                <a:lnTo>
                  <a:pt x="4014" y="2891"/>
                </a:lnTo>
                <a:lnTo>
                  <a:pt x="4049" y="2916"/>
                </a:lnTo>
                <a:lnTo>
                  <a:pt x="3997" y="2916"/>
                </a:lnTo>
                <a:lnTo>
                  <a:pt x="3965" y="2881"/>
                </a:lnTo>
                <a:lnTo>
                  <a:pt x="3939" y="2841"/>
                </a:lnTo>
                <a:lnTo>
                  <a:pt x="3923" y="2795"/>
                </a:lnTo>
                <a:lnTo>
                  <a:pt x="3916" y="2748"/>
                </a:lnTo>
                <a:lnTo>
                  <a:pt x="3918" y="2698"/>
                </a:lnTo>
                <a:lnTo>
                  <a:pt x="3876" y="2703"/>
                </a:lnTo>
                <a:lnTo>
                  <a:pt x="3838" y="2715"/>
                </a:lnTo>
                <a:lnTo>
                  <a:pt x="3801" y="2734"/>
                </a:lnTo>
                <a:lnTo>
                  <a:pt x="3766" y="2757"/>
                </a:lnTo>
                <a:lnTo>
                  <a:pt x="3794" y="2790"/>
                </a:lnTo>
                <a:lnTo>
                  <a:pt x="3820" y="2827"/>
                </a:lnTo>
                <a:lnTo>
                  <a:pt x="3845" y="2868"/>
                </a:lnTo>
                <a:lnTo>
                  <a:pt x="3867" y="2916"/>
                </a:lnTo>
                <a:lnTo>
                  <a:pt x="3768" y="2916"/>
                </a:lnTo>
                <a:lnTo>
                  <a:pt x="3740" y="2868"/>
                </a:lnTo>
                <a:lnTo>
                  <a:pt x="3709" y="2828"/>
                </a:lnTo>
                <a:lnTo>
                  <a:pt x="3675" y="2795"/>
                </a:lnTo>
                <a:lnTo>
                  <a:pt x="3640" y="2769"/>
                </a:lnTo>
                <a:lnTo>
                  <a:pt x="3604" y="2748"/>
                </a:lnTo>
                <a:lnTo>
                  <a:pt x="3569" y="2731"/>
                </a:lnTo>
                <a:lnTo>
                  <a:pt x="3534" y="2719"/>
                </a:lnTo>
                <a:lnTo>
                  <a:pt x="3501" y="2710"/>
                </a:lnTo>
                <a:lnTo>
                  <a:pt x="3447" y="2727"/>
                </a:lnTo>
                <a:lnTo>
                  <a:pt x="3396" y="2741"/>
                </a:lnTo>
                <a:lnTo>
                  <a:pt x="3401" y="2778"/>
                </a:lnTo>
                <a:lnTo>
                  <a:pt x="3412" y="2811"/>
                </a:lnTo>
                <a:lnTo>
                  <a:pt x="3429" y="2844"/>
                </a:lnTo>
                <a:lnTo>
                  <a:pt x="3450" y="2872"/>
                </a:lnTo>
                <a:lnTo>
                  <a:pt x="3476" y="2896"/>
                </a:lnTo>
                <a:lnTo>
                  <a:pt x="3508" y="2916"/>
                </a:lnTo>
                <a:lnTo>
                  <a:pt x="3452" y="2916"/>
                </a:lnTo>
                <a:lnTo>
                  <a:pt x="3419" y="2881"/>
                </a:lnTo>
                <a:lnTo>
                  <a:pt x="3393" y="2841"/>
                </a:lnTo>
                <a:lnTo>
                  <a:pt x="3375" y="2797"/>
                </a:lnTo>
                <a:lnTo>
                  <a:pt x="3366" y="2748"/>
                </a:lnTo>
                <a:lnTo>
                  <a:pt x="3317" y="2760"/>
                </a:lnTo>
                <a:lnTo>
                  <a:pt x="3272" y="2773"/>
                </a:lnTo>
                <a:lnTo>
                  <a:pt x="3230" y="2785"/>
                </a:lnTo>
                <a:lnTo>
                  <a:pt x="3195" y="2799"/>
                </a:lnTo>
                <a:lnTo>
                  <a:pt x="3166" y="2814"/>
                </a:lnTo>
                <a:lnTo>
                  <a:pt x="3141" y="2832"/>
                </a:lnTo>
                <a:lnTo>
                  <a:pt x="3124" y="2856"/>
                </a:lnTo>
                <a:lnTo>
                  <a:pt x="3124" y="3212"/>
                </a:lnTo>
                <a:lnTo>
                  <a:pt x="3125" y="3241"/>
                </a:lnTo>
                <a:lnTo>
                  <a:pt x="3127" y="3276"/>
                </a:lnTo>
                <a:lnTo>
                  <a:pt x="3131" y="3315"/>
                </a:lnTo>
                <a:lnTo>
                  <a:pt x="3136" y="3356"/>
                </a:lnTo>
                <a:lnTo>
                  <a:pt x="3141" y="3403"/>
                </a:lnTo>
                <a:lnTo>
                  <a:pt x="3148" y="3452"/>
                </a:lnTo>
                <a:lnTo>
                  <a:pt x="3157" y="3503"/>
                </a:lnTo>
                <a:lnTo>
                  <a:pt x="3167" y="3555"/>
                </a:lnTo>
                <a:lnTo>
                  <a:pt x="3181" y="3607"/>
                </a:lnTo>
                <a:lnTo>
                  <a:pt x="3197" y="3661"/>
                </a:lnTo>
                <a:lnTo>
                  <a:pt x="3216" y="3714"/>
                </a:lnTo>
                <a:lnTo>
                  <a:pt x="3237" y="3766"/>
                </a:lnTo>
                <a:lnTo>
                  <a:pt x="3260" y="3816"/>
                </a:lnTo>
                <a:lnTo>
                  <a:pt x="3288" y="3865"/>
                </a:lnTo>
                <a:lnTo>
                  <a:pt x="3319" y="3912"/>
                </a:lnTo>
                <a:lnTo>
                  <a:pt x="3352" y="3956"/>
                </a:lnTo>
                <a:lnTo>
                  <a:pt x="3391" y="3994"/>
                </a:lnTo>
                <a:lnTo>
                  <a:pt x="3433" y="4029"/>
                </a:lnTo>
                <a:lnTo>
                  <a:pt x="3480" y="4059"/>
                </a:lnTo>
                <a:lnTo>
                  <a:pt x="3530" y="4083"/>
                </a:lnTo>
                <a:lnTo>
                  <a:pt x="3585" y="4100"/>
                </a:lnTo>
                <a:lnTo>
                  <a:pt x="3646" y="4113"/>
                </a:lnTo>
                <a:lnTo>
                  <a:pt x="3710" y="4116"/>
                </a:lnTo>
                <a:lnTo>
                  <a:pt x="2060" y="4116"/>
                </a:lnTo>
                <a:lnTo>
                  <a:pt x="2125" y="4111"/>
                </a:lnTo>
                <a:lnTo>
                  <a:pt x="2186" y="4099"/>
                </a:lnTo>
                <a:lnTo>
                  <a:pt x="2242" y="4081"/>
                </a:lnTo>
                <a:lnTo>
                  <a:pt x="2293" y="4055"/>
                </a:lnTo>
                <a:lnTo>
                  <a:pt x="2338" y="4025"/>
                </a:lnTo>
                <a:lnTo>
                  <a:pt x="2380" y="3991"/>
                </a:lnTo>
                <a:lnTo>
                  <a:pt x="2418" y="3951"/>
                </a:lnTo>
                <a:lnTo>
                  <a:pt x="2451" y="3909"/>
                </a:lnTo>
                <a:lnTo>
                  <a:pt x="2483" y="3862"/>
                </a:lnTo>
                <a:lnTo>
                  <a:pt x="2509" y="3813"/>
                </a:lnTo>
                <a:lnTo>
                  <a:pt x="2533" y="3762"/>
                </a:lnTo>
                <a:lnTo>
                  <a:pt x="2554" y="3710"/>
                </a:lnTo>
                <a:lnTo>
                  <a:pt x="2572" y="3658"/>
                </a:lnTo>
                <a:lnTo>
                  <a:pt x="2588" y="3604"/>
                </a:lnTo>
                <a:lnTo>
                  <a:pt x="2612" y="3499"/>
                </a:lnTo>
                <a:lnTo>
                  <a:pt x="2621" y="3449"/>
                </a:lnTo>
                <a:lnTo>
                  <a:pt x="2626" y="3400"/>
                </a:lnTo>
                <a:lnTo>
                  <a:pt x="2633" y="3353"/>
                </a:lnTo>
                <a:lnTo>
                  <a:pt x="2636" y="3311"/>
                </a:lnTo>
                <a:lnTo>
                  <a:pt x="2638" y="3271"/>
                </a:lnTo>
                <a:lnTo>
                  <a:pt x="2640" y="3236"/>
                </a:lnTo>
                <a:lnTo>
                  <a:pt x="2642" y="3207"/>
                </a:lnTo>
                <a:lnTo>
                  <a:pt x="2642" y="2898"/>
                </a:lnTo>
                <a:lnTo>
                  <a:pt x="2635" y="2868"/>
                </a:lnTo>
                <a:lnTo>
                  <a:pt x="2621" y="2844"/>
                </a:lnTo>
                <a:lnTo>
                  <a:pt x="2603" y="2825"/>
                </a:lnTo>
                <a:lnTo>
                  <a:pt x="2579" y="2807"/>
                </a:lnTo>
                <a:lnTo>
                  <a:pt x="2549" y="2794"/>
                </a:lnTo>
                <a:lnTo>
                  <a:pt x="2516" y="2781"/>
                </a:lnTo>
                <a:lnTo>
                  <a:pt x="2479" y="2771"/>
                </a:lnTo>
                <a:lnTo>
                  <a:pt x="2437" y="2759"/>
                </a:lnTo>
                <a:lnTo>
                  <a:pt x="2392" y="2748"/>
                </a:lnTo>
                <a:lnTo>
                  <a:pt x="2385" y="2797"/>
                </a:lnTo>
                <a:lnTo>
                  <a:pt x="2368" y="2841"/>
                </a:lnTo>
                <a:lnTo>
                  <a:pt x="2341" y="2881"/>
                </a:lnTo>
                <a:lnTo>
                  <a:pt x="2308" y="2916"/>
                </a:lnTo>
                <a:lnTo>
                  <a:pt x="2252" y="2916"/>
                </a:lnTo>
                <a:lnTo>
                  <a:pt x="2289" y="2891"/>
                </a:lnTo>
                <a:lnTo>
                  <a:pt x="2319" y="2861"/>
                </a:lnTo>
                <a:lnTo>
                  <a:pt x="2341" y="2825"/>
                </a:lnTo>
                <a:lnTo>
                  <a:pt x="2355" y="2785"/>
                </a:lnTo>
                <a:lnTo>
                  <a:pt x="2362" y="2741"/>
                </a:lnTo>
                <a:lnTo>
                  <a:pt x="2312" y="2727"/>
                </a:lnTo>
                <a:lnTo>
                  <a:pt x="2258" y="2710"/>
                </a:lnTo>
                <a:lnTo>
                  <a:pt x="2224" y="2719"/>
                </a:lnTo>
                <a:lnTo>
                  <a:pt x="2191" y="2731"/>
                </a:lnTo>
                <a:lnTo>
                  <a:pt x="2155" y="2748"/>
                </a:lnTo>
                <a:lnTo>
                  <a:pt x="2120" y="2769"/>
                </a:lnTo>
                <a:lnTo>
                  <a:pt x="2085" y="2797"/>
                </a:lnTo>
                <a:lnTo>
                  <a:pt x="2050" y="2830"/>
                </a:lnTo>
                <a:lnTo>
                  <a:pt x="2018" y="2868"/>
                </a:lnTo>
                <a:lnTo>
                  <a:pt x="1990" y="2916"/>
                </a:lnTo>
                <a:lnTo>
                  <a:pt x="1891" y="2916"/>
                </a:lnTo>
                <a:lnTo>
                  <a:pt x="1914" y="2868"/>
                </a:lnTo>
                <a:lnTo>
                  <a:pt x="1938" y="2827"/>
                </a:lnTo>
                <a:lnTo>
                  <a:pt x="1964" y="2790"/>
                </a:lnTo>
                <a:lnTo>
                  <a:pt x="1994" y="2757"/>
                </a:lnTo>
                <a:lnTo>
                  <a:pt x="1959" y="2734"/>
                </a:lnTo>
                <a:lnTo>
                  <a:pt x="1922" y="2715"/>
                </a:lnTo>
                <a:lnTo>
                  <a:pt x="1882" y="2703"/>
                </a:lnTo>
                <a:lnTo>
                  <a:pt x="1840" y="2698"/>
                </a:lnTo>
                <a:lnTo>
                  <a:pt x="1844" y="2748"/>
                </a:lnTo>
                <a:lnTo>
                  <a:pt x="1837" y="2795"/>
                </a:lnTo>
                <a:lnTo>
                  <a:pt x="1819" y="2841"/>
                </a:lnTo>
                <a:lnTo>
                  <a:pt x="1795" y="2881"/>
                </a:lnTo>
                <a:lnTo>
                  <a:pt x="1763" y="2916"/>
                </a:lnTo>
                <a:lnTo>
                  <a:pt x="1711" y="2916"/>
                </a:lnTo>
                <a:lnTo>
                  <a:pt x="1744" y="2891"/>
                </a:lnTo>
                <a:lnTo>
                  <a:pt x="1772" y="2860"/>
                </a:lnTo>
                <a:lnTo>
                  <a:pt x="1795" y="2825"/>
                </a:lnTo>
                <a:lnTo>
                  <a:pt x="1809" y="2785"/>
                </a:lnTo>
                <a:lnTo>
                  <a:pt x="1814" y="2741"/>
                </a:lnTo>
                <a:lnTo>
                  <a:pt x="1811" y="2698"/>
                </a:lnTo>
                <a:lnTo>
                  <a:pt x="1762" y="2705"/>
                </a:lnTo>
                <a:lnTo>
                  <a:pt x="1716" y="2722"/>
                </a:lnTo>
                <a:lnTo>
                  <a:pt x="1674" y="2746"/>
                </a:lnTo>
                <a:lnTo>
                  <a:pt x="1636" y="2778"/>
                </a:lnTo>
                <a:lnTo>
                  <a:pt x="1605" y="2746"/>
                </a:lnTo>
                <a:lnTo>
                  <a:pt x="1643" y="2713"/>
                </a:lnTo>
                <a:lnTo>
                  <a:pt x="1685" y="2687"/>
                </a:lnTo>
                <a:lnTo>
                  <a:pt x="1729" y="2666"/>
                </a:lnTo>
                <a:lnTo>
                  <a:pt x="1777" y="2654"/>
                </a:lnTo>
                <a:lnTo>
                  <a:pt x="1826" y="2651"/>
                </a:lnTo>
                <a:lnTo>
                  <a:pt x="1880" y="2656"/>
                </a:lnTo>
                <a:lnTo>
                  <a:pt x="1933" y="2670"/>
                </a:lnTo>
                <a:lnTo>
                  <a:pt x="1982" y="2692"/>
                </a:lnTo>
                <a:lnTo>
                  <a:pt x="2027" y="2726"/>
                </a:lnTo>
                <a:lnTo>
                  <a:pt x="2078" y="2687"/>
                </a:lnTo>
                <a:lnTo>
                  <a:pt x="2130" y="2659"/>
                </a:lnTo>
                <a:lnTo>
                  <a:pt x="2074" y="2630"/>
                </a:lnTo>
                <a:lnTo>
                  <a:pt x="2017" y="2595"/>
                </a:lnTo>
                <a:lnTo>
                  <a:pt x="1959" y="2553"/>
                </a:lnTo>
                <a:lnTo>
                  <a:pt x="1905" y="2510"/>
                </a:lnTo>
                <a:lnTo>
                  <a:pt x="1856" y="2462"/>
                </a:lnTo>
                <a:lnTo>
                  <a:pt x="1811" y="2414"/>
                </a:lnTo>
                <a:lnTo>
                  <a:pt x="1805" y="2455"/>
                </a:lnTo>
                <a:lnTo>
                  <a:pt x="1791" y="2496"/>
                </a:lnTo>
                <a:lnTo>
                  <a:pt x="1772" y="2534"/>
                </a:lnTo>
                <a:lnTo>
                  <a:pt x="1746" y="2567"/>
                </a:lnTo>
                <a:lnTo>
                  <a:pt x="1715" y="2593"/>
                </a:lnTo>
                <a:lnTo>
                  <a:pt x="1678" y="2616"/>
                </a:lnTo>
                <a:lnTo>
                  <a:pt x="1638" y="2630"/>
                </a:lnTo>
                <a:lnTo>
                  <a:pt x="1631" y="2600"/>
                </a:lnTo>
                <a:lnTo>
                  <a:pt x="1669" y="2586"/>
                </a:lnTo>
                <a:lnTo>
                  <a:pt x="1702" y="2565"/>
                </a:lnTo>
                <a:lnTo>
                  <a:pt x="1732" y="2537"/>
                </a:lnTo>
                <a:lnTo>
                  <a:pt x="1755" y="2504"/>
                </a:lnTo>
                <a:lnTo>
                  <a:pt x="1770" y="2468"/>
                </a:lnTo>
                <a:lnTo>
                  <a:pt x="1779" y="2429"/>
                </a:lnTo>
                <a:lnTo>
                  <a:pt x="1781" y="2388"/>
                </a:lnTo>
                <a:lnTo>
                  <a:pt x="1708" y="2422"/>
                </a:lnTo>
                <a:lnTo>
                  <a:pt x="1633" y="2457"/>
                </a:lnTo>
                <a:lnTo>
                  <a:pt x="1631" y="2459"/>
                </a:lnTo>
                <a:lnTo>
                  <a:pt x="1629" y="2459"/>
                </a:lnTo>
                <a:lnTo>
                  <a:pt x="1610" y="2478"/>
                </a:lnTo>
                <a:lnTo>
                  <a:pt x="1587" y="2503"/>
                </a:lnTo>
                <a:lnTo>
                  <a:pt x="1561" y="2532"/>
                </a:lnTo>
                <a:lnTo>
                  <a:pt x="1535" y="2570"/>
                </a:lnTo>
                <a:lnTo>
                  <a:pt x="1509" y="2614"/>
                </a:lnTo>
                <a:lnTo>
                  <a:pt x="1484" y="2663"/>
                </a:lnTo>
                <a:lnTo>
                  <a:pt x="1461" y="2720"/>
                </a:lnTo>
                <a:lnTo>
                  <a:pt x="1496" y="2748"/>
                </a:lnTo>
                <a:lnTo>
                  <a:pt x="1526" y="2785"/>
                </a:lnTo>
                <a:lnTo>
                  <a:pt x="1549" y="2825"/>
                </a:lnTo>
                <a:lnTo>
                  <a:pt x="1563" y="2868"/>
                </a:lnTo>
                <a:lnTo>
                  <a:pt x="1568" y="2916"/>
                </a:lnTo>
                <a:lnTo>
                  <a:pt x="1538" y="2916"/>
                </a:lnTo>
                <a:lnTo>
                  <a:pt x="1533" y="2877"/>
                </a:lnTo>
                <a:lnTo>
                  <a:pt x="1523" y="2841"/>
                </a:lnTo>
                <a:lnTo>
                  <a:pt x="1503" y="2806"/>
                </a:lnTo>
                <a:lnTo>
                  <a:pt x="1481" y="2776"/>
                </a:lnTo>
                <a:lnTo>
                  <a:pt x="1451" y="2752"/>
                </a:lnTo>
                <a:lnTo>
                  <a:pt x="1439" y="2802"/>
                </a:lnTo>
                <a:lnTo>
                  <a:pt x="1428" y="2856"/>
                </a:lnTo>
                <a:lnTo>
                  <a:pt x="1421" y="2916"/>
                </a:lnTo>
                <a:lnTo>
                  <a:pt x="1330" y="2916"/>
                </a:lnTo>
                <a:lnTo>
                  <a:pt x="1339" y="2839"/>
                </a:lnTo>
                <a:lnTo>
                  <a:pt x="1353" y="2769"/>
                </a:lnTo>
                <a:lnTo>
                  <a:pt x="1311" y="2776"/>
                </a:lnTo>
                <a:lnTo>
                  <a:pt x="1273" y="2790"/>
                </a:lnTo>
                <a:lnTo>
                  <a:pt x="1238" y="2813"/>
                </a:lnTo>
                <a:lnTo>
                  <a:pt x="1210" y="2841"/>
                </a:lnTo>
                <a:lnTo>
                  <a:pt x="1186" y="2875"/>
                </a:lnTo>
                <a:lnTo>
                  <a:pt x="1170" y="2916"/>
                </a:lnTo>
                <a:lnTo>
                  <a:pt x="1140" y="2916"/>
                </a:lnTo>
                <a:lnTo>
                  <a:pt x="1154" y="2872"/>
                </a:lnTo>
                <a:lnTo>
                  <a:pt x="1177" y="2835"/>
                </a:lnTo>
                <a:lnTo>
                  <a:pt x="1205" y="2802"/>
                </a:lnTo>
                <a:lnTo>
                  <a:pt x="1238" y="2774"/>
                </a:lnTo>
                <a:lnTo>
                  <a:pt x="1276" y="2755"/>
                </a:lnTo>
                <a:lnTo>
                  <a:pt x="1318" y="2743"/>
                </a:lnTo>
                <a:lnTo>
                  <a:pt x="1362" y="2738"/>
                </a:lnTo>
                <a:lnTo>
                  <a:pt x="1385" y="2666"/>
                </a:lnTo>
                <a:lnTo>
                  <a:pt x="1413" y="2602"/>
                </a:lnTo>
                <a:lnTo>
                  <a:pt x="1442" y="2546"/>
                </a:lnTo>
                <a:lnTo>
                  <a:pt x="1294" y="2614"/>
                </a:lnTo>
                <a:lnTo>
                  <a:pt x="1140" y="2679"/>
                </a:lnTo>
                <a:lnTo>
                  <a:pt x="1105" y="2701"/>
                </a:lnTo>
                <a:lnTo>
                  <a:pt x="1077" y="2727"/>
                </a:lnTo>
                <a:lnTo>
                  <a:pt x="1055" y="2760"/>
                </a:lnTo>
                <a:lnTo>
                  <a:pt x="1039" y="2797"/>
                </a:lnTo>
                <a:lnTo>
                  <a:pt x="1030" y="2835"/>
                </a:lnTo>
                <a:lnTo>
                  <a:pt x="1028" y="2875"/>
                </a:lnTo>
                <a:lnTo>
                  <a:pt x="1034" y="2916"/>
                </a:lnTo>
                <a:lnTo>
                  <a:pt x="1004" y="2916"/>
                </a:lnTo>
                <a:lnTo>
                  <a:pt x="999" y="2872"/>
                </a:lnTo>
                <a:lnTo>
                  <a:pt x="1000" y="2830"/>
                </a:lnTo>
                <a:lnTo>
                  <a:pt x="1009" y="2788"/>
                </a:lnTo>
                <a:lnTo>
                  <a:pt x="1027" y="2750"/>
                </a:lnTo>
                <a:lnTo>
                  <a:pt x="1049" y="2715"/>
                </a:lnTo>
                <a:lnTo>
                  <a:pt x="946" y="2752"/>
                </a:lnTo>
                <a:lnTo>
                  <a:pt x="843" y="2787"/>
                </a:lnTo>
                <a:lnTo>
                  <a:pt x="831" y="2811"/>
                </a:lnTo>
                <a:lnTo>
                  <a:pt x="817" y="2841"/>
                </a:lnTo>
                <a:lnTo>
                  <a:pt x="803" y="2875"/>
                </a:lnTo>
                <a:lnTo>
                  <a:pt x="791" y="2916"/>
                </a:lnTo>
                <a:lnTo>
                  <a:pt x="746" y="2916"/>
                </a:lnTo>
                <a:lnTo>
                  <a:pt x="756" y="2874"/>
                </a:lnTo>
                <a:lnTo>
                  <a:pt x="768" y="2837"/>
                </a:lnTo>
                <a:lnTo>
                  <a:pt x="782" y="2806"/>
                </a:lnTo>
                <a:lnTo>
                  <a:pt x="641" y="2844"/>
                </a:lnTo>
                <a:lnTo>
                  <a:pt x="604" y="2861"/>
                </a:lnTo>
                <a:lnTo>
                  <a:pt x="574" y="2886"/>
                </a:lnTo>
                <a:lnTo>
                  <a:pt x="548" y="2916"/>
                </a:lnTo>
                <a:lnTo>
                  <a:pt x="512" y="2916"/>
                </a:lnTo>
                <a:lnTo>
                  <a:pt x="531" y="2888"/>
                </a:lnTo>
                <a:lnTo>
                  <a:pt x="553" y="2863"/>
                </a:lnTo>
                <a:lnTo>
                  <a:pt x="421" y="2886"/>
                </a:lnTo>
                <a:lnTo>
                  <a:pt x="285" y="2903"/>
                </a:lnTo>
                <a:lnTo>
                  <a:pt x="145" y="2912"/>
                </a:lnTo>
                <a:lnTo>
                  <a:pt x="124" y="2853"/>
                </a:lnTo>
                <a:lnTo>
                  <a:pt x="103" y="2790"/>
                </a:lnTo>
                <a:lnTo>
                  <a:pt x="218" y="2785"/>
                </a:lnTo>
                <a:lnTo>
                  <a:pt x="332" y="2774"/>
                </a:lnTo>
                <a:lnTo>
                  <a:pt x="314" y="2731"/>
                </a:lnTo>
                <a:lnTo>
                  <a:pt x="290" y="2692"/>
                </a:lnTo>
                <a:lnTo>
                  <a:pt x="260" y="2658"/>
                </a:lnTo>
                <a:lnTo>
                  <a:pt x="223" y="2628"/>
                </a:lnTo>
                <a:lnTo>
                  <a:pt x="206" y="2618"/>
                </a:lnTo>
                <a:lnTo>
                  <a:pt x="182" y="2651"/>
                </a:lnTo>
                <a:lnTo>
                  <a:pt x="154" y="2679"/>
                </a:lnTo>
                <a:lnTo>
                  <a:pt x="119" y="2703"/>
                </a:lnTo>
                <a:lnTo>
                  <a:pt x="82" y="2719"/>
                </a:lnTo>
                <a:lnTo>
                  <a:pt x="79" y="2705"/>
                </a:lnTo>
                <a:lnTo>
                  <a:pt x="73" y="2689"/>
                </a:lnTo>
                <a:lnTo>
                  <a:pt x="105" y="2675"/>
                </a:lnTo>
                <a:lnTo>
                  <a:pt x="134" y="2656"/>
                </a:lnTo>
                <a:lnTo>
                  <a:pt x="159" y="2631"/>
                </a:lnTo>
                <a:lnTo>
                  <a:pt x="180" y="2604"/>
                </a:lnTo>
                <a:lnTo>
                  <a:pt x="136" y="2590"/>
                </a:lnTo>
                <a:lnTo>
                  <a:pt x="93" y="2583"/>
                </a:lnTo>
                <a:lnTo>
                  <a:pt x="47" y="2584"/>
                </a:lnTo>
                <a:lnTo>
                  <a:pt x="37" y="2539"/>
                </a:lnTo>
                <a:lnTo>
                  <a:pt x="93" y="2536"/>
                </a:lnTo>
                <a:lnTo>
                  <a:pt x="147" y="2544"/>
                </a:lnTo>
                <a:lnTo>
                  <a:pt x="199" y="2562"/>
                </a:lnTo>
                <a:lnTo>
                  <a:pt x="248" y="2590"/>
                </a:lnTo>
                <a:lnTo>
                  <a:pt x="283" y="2618"/>
                </a:lnTo>
                <a:lnTo>
                  <a:pt x="314" y="2651"/>
                </a:lnTo>
                <a:lnTo>
                  <a:pt x="340" y="2687"/>
                </a:lnTo>
                <a:lnTo>
                  <a:pt x="361" y="2726"/>
                </a:lnTo>
                <a:lnTo>
                  <a:pt x="377" y="2769"/>
                </a:lnTo>
                <a:lnTo>
                  <a:pt x="484" y="2752"/>
                </a:lnTo>
                <a:lnTo>
                  <a:pt x="590" y="2729"/>
                </a:lnTo>
                <a:lnTo>
                  <a:pt x="693" y="2703"/>
                </a:lnTo>
                <a:lnTo>
                  <a:pt x="662" y="2692"/>
                </a:lnTo>
                <a:lnTo>
                  <a:pt x="630" y="2677"/>
                </a:lnTo>
                <a:lnTo>
                  <a:pt x="590" y="2649"/>
                </a:lnTo>
                <a:lnTo>
                  <a:pt x="555" y="2616"/>
                </a:lnTo>
                <a:lnTo>
                  <a:pt x="512" y="2625"/>
                </a:lnTo>
                <a:lnTo>
                  <a:pt x="470" y="2623"/>
                </a:lnTo>
                <a:lnTo>
                  <a:pt x="430" y="2614"/>
                </a:lnTo>
                <a:lnTo>
                  <a:pt x="389" y="2598"/>
                </a:lnTo>
                <a:lnTo>
                  <a:pt x="354" y="2576"/>
                </a:lnTo>
                <a:lnTo>
                  <a:pt x="323" y="2546"/>
                </a:lnTo>
                <a:lnTo>
                  <a:pt x="299" y="2511"/>
                </a:lnTo>
                <a:lnTo>
                  <a:pt x="279" y="2471"/>
                </a:lnTo>
                <a:lnTo>
                  <a:pt x="307" y="2461"/>
                </a:lnTo>
                <a:lnTo>
                  <a:pt x="325" y="2499"/>
                </a:lnTo>
                <a:lnTo>
                  <a:pt x="349" y="2532"/>
                </a:lnTo>
                <a:lnTo>
                  <a:pt x="381" y="2558"/>
                </a:lnTo>
                <a:lnTo>
                  <a:pt x="416" y="2577"/>
                </a:lnTo>
                <a:lnTo>
                  <a:pt x="452" y="2590"/>
                </a:lnTo>
                <a:lnTo>
                  <a:pt x="492" y="2595"/>
                </a:lnTo>
                <a:lnTo>
                  <a:pt x="533" y="2590"/>
                </a:lnTo>
                <a:lnTo>
                  <a:pt x="512" y="2557"/>
                </a:lnTo>
                <a:lnTo>
                  <a:pt x="494" y="2522"/>
                </a:lnTo>
                <a:lnTo>
                  <a:pt x="482" y="2483"/>
                </a:lnTo>
                <a:lnTo>
                  <a:pt x="526" y="2471"/>
                </a:lnTo>
                <a:lnTo>
                  <a:pt x="540" y="2511"/>
                </a:lnTo>
                <a:lnTo>
                  <a:pt x="560" y="2550"/>
                </a:lnTo>
                <a:lnTo>
                  <a:pt x="587" y="2583"/>
                </a:lnTo>
                <a:lnTo>
                  <a:pt x="618" y="2612"/>
                </a:lnTo>
                <a:lnTo>
                  <a:pt x="653" y="2637"/>
                </a:lnTo>
                <a:lnTo>
                  <a:pt x="690" y="2654"/>
                </a:lnTo>
                <a:lnTo>
                  <a:pt x="728" y="2666"/>
                </a:lnTo>
                <a:lnTo>
                  <a:pt x="768" y="2672"/>
                </a:lnTo>
                <a:lnTo>
                  <a:pt x="808" y="2670"/>
                </a:lnTo>
                <a:lnTo>
                  <a:pt x="927" y="2630"/>
                </a:lnTo>
                <a:lnTo>
                  <a:pt x="908" y="2604"/>
                </a:lnTo>
                <a:lnTo>
                  <a:pt x="882" y="2572"/>
                </a:lnTo>
                <a:lnTo>
                  <a:pt x="850" y="2541"/>
                </a:lnTo>
                <a:lnTo>
                  <a:pt x="814" y="2508"/>
                </a:lnTo>
                <a:lnTo>
                  <a:pt x="768" y="2475"/>
                </a:lnTo>
                <a:lnTo>
                  <a:pt x="733" y="2452"/>
                </a:lnTo>
                <a:lnTo>
                  <a:pt x="693" y="2429"/>
                </a:lnTo>
                <a:lnTo>
                  <a:pt x="648" y="2407"/>
                </a:lnTo>
                <a:lnTo>
                  <a:pt x="597" y="2386"/>
                </a:lnTo>
                <a:lnTo>
                  <a:pt x="540" y="2367"/>
                </a:lnTo>
                <a:lnTo>
                  <a:pt x="478" y="2349"/>
                </a:lnTo>
                <a:lnTo>
                  <a:pt x="410" y="2335"/>
                </a:lnTo>
                <a:lnTo>
                  <a:pt x="337" y="2323"/>
                </a:lnTo>
                <a:lnTo>
                  <a:pt x="257" y="2316"/>
                </a:lnTo>
                <a:lnTo>
                  <a:pt x="171" y="2313"/>
                </a:lnTo>
                <a:lnTo>
                  <a:pt x="150" y="2349"/>
                </a:lnTo>
                <a:lnTo>
                  <a:pt x="124" y="2381"/>
                </a:lnTo>
                <a:lnTo>
                  <a:pt x="93" y="2407"/>
                </a:lnTo>
                <a:lnTo>
                  <a:pt x="58" y="2428"/>
                </a:lnTo>
                <a:lnTo>
                  <a:pt x="19" y="2440"/>
                </a:lnTo>
                <a:lnTo>
                  <a:pt x="14" y="2410"/>
                </a:lnTo>
                <a:lnTo>
                  <a:pt x="51" y="2396"/>
                </a:lnTo>
                <a:lnTo>
                  <a:pt x="86" y="2375"/>
                </a:lnTo>
                <a:lnTo>
                  <a:pt x="113" y="2346"/>
                </a:lnTo>
                <a:lnTo>
                  <a:pt x="138" y="2313"/>
                </a:lnTo>
                <a:lnTo>
                  <a:pt x="72" y="2314"/>
                </a:lnTo>
                <a:lnTo>
                  <a:pt x="3" y="2318"/>
                </a:lnTo>
                <a:lnTo>
                  <a:pt x="0" y="2238"/>
                </a:lnTo>
                <a:lnTo>
                  <a:pt x="0" y="2225"/>
                </a:lnTo>
                <a:lnTo>
                  <a:pt x="101" y="2220"/>
                </a:lnTo>
                <a:lnTo>
                  <a:pt x="196" y="2220"/>
                </a:lnTo>
                <a:lnTo>
                  <a:pt x="285" y="2225"/>
                </a:lnTo>
                <a:lnTo>
                  <a:pt x="271" y="2185"/>
                </a:lnTo>
                <a:lnTo>
                  <a:pt x="250" y="2147"/>
                </a:lnTo>
                <a:lnTo>
                  <a:pt x="223" y="2112"/>
                </a:lnTo>
                <a:lnTo>
                  <a:pt x="192" y="2083"/>
                </a:lnTo>
                <a:lnTo>
                  <a:pt x="180" y="2076"/>
                </a:lnTo>
                <a:lnTo>
                  <a:pt x="169" y="2067"/>
                </a:lnTo>
                <a:lnTo>
                  <a:pt x="141" y="2095"/>
                </a:lnTo>
                <a:lnTo>
                  <a:pt x="110" y="2116"/>
                </a:lnTo>
                <a:lnTo>
                  <a:pt x="77" y="2133"/>
                </a:lnTo>
                <a:lnTo>
                  <a:pt x="40" y="2144"/>
                </a:lnTo>
                <a:lnTo>
                  <a:pt x="2" y="2147"/>
                </a:lnTo>
                <a:lnTo>
                  <a:pt x="3" y="2117"/>
                </a:lnTo>
                <a:lnTo>
                  <a:pt x="42" y="2110"/>
                </a:lnTo>
                <a:lnTo>
                  <a:pt x="79" y="2098"/>
                </a:lnTo>
                <a:lnTo>
                  <a:pt x="113" y="2077"/>
                </a:lnTo>
                <a:lnTo>
                  <a:pt x="143" y="2051"/>
                </a:lnTo>
                <a:lnTo>
                  <a:pt x="101" y="2036"/>
                </a:lnTo>
                <a:lnTo>
                  <a:pt x="58" y="2027"/>
                </a:lnTo>
                <a:lnTo>
                  <a:pt x="12" y="2025"/>
                </a:lnTo>
                <a:lnTo>
                  <a:pt x="19" y="1978"/>
                </a:lnTo>
                <a:lnTo>
                  <a:pt x="73" y="1982"/>
                </a:lnTo>
                <a:lnTo>
                  <a:pt x="126" y="1994"/>
                </a:lnTo>
                <a:lnTo>
                  <a:pt x="175" y="2016"/>
                </a:lnTo>
                <a:lnTo>
                  <a:pt x="220" y="2046"/>
                </a:lnTo>
                <a:lnTo>
                  <a:pt x="260" y="2084"/>
                </a:lnTo>
                <a:lnTo>
                  <a:pt x="292" y="2128"/>
                </a:lnTo>
                <a:lnTo>
                  <a:pt x="316" y="2177"/>
                </a:lnTo>
                <a:lnTo>
                  <a:pt x="332" y="2229"/>
                </a:lnTo>
                <a:lnTo>
                  <a:pt x="412" y="2239"/>
                </a:lnTo>
                <a:lnTo>
                  <a:pt x="485" y="2255"/>
                </a:lnTo>
                <a:lnTo>
                  <a:pt x="553" y="2273"/>
                </a:lnTo>
                <a:lnTo>
                  <a:pt x="616" y="2293"/>
                </a:lnTo>
                <a:lnTo>
                  <a:pt x="622" y="2259"/>
                </a:lnTo>
                <a:lnTo>
                  <a:pt x="622" y="2224"/>
                </a:lnTo>
                <a:lnTo>
                  <a:pt x="618" y="2187"/>
                </a:lnTo>
                <a:lnTo>
                  <a:pt x="608" y="2142"/>
                </a:lnTo>
                <a:lnTo>
                  <a:pt x="590" y="2100"/>
                </a:lnTo>
                <a:lnTo>
                  <a:pt x="548" y="2112"/>
                </a:lnTo>
                <a:lnTo>
                  <a:pt x="506" y="2116"/>
                </a:lnTo>
                <a:lnTo>
                  <a:pt x="466" y="2110"/>
                </a:lnTo>
                <a:lnTo>
                  <a:pt x="426" y="2100"/>
                </a:lnTo>
                <a:lnTo>
                  <a:pt x="389" y="2081"/>
                </a:lnTo>
                <a:lnTo>
                  <a:pt x="356" y="2055"/>
                </a:lnTo>
                <a:lnTo>
                  <a:pt x="327" y="2023"/>
                </a:lnTo>
                <a:lnTo>
                  <a:pt x="304" y="1985"/>
                </a:lnTo>
                <a:lnTo>
                  <a:pt x="332" y="1971"/>
                </a:lnTo>
                <a:lnTo>
                  <a:pt x="354" y="2008"/>
                </a:lnTo>
                <a:lnTo>
                  <a:pt x="382" y="2037"/>
                </a:lnTo>
                <a:lnTo>
                  <a:pt x="416" y="2060"/>
                </a:lnTo>
                <a:lnTo>
                  <a:pt x="452" y="2076"/>
                </a:lnTo>
                <a:lnTo>
                  <a:pt x="492" y="2084"/>
                </a:lnTo>
                <a:lnTo>
                  <a:pt x="533" y="2083"/>
                </a:lnTo>
                <a:lnTo>
                  <a:pt x="573" y="2074"/>
                </a:lnTo>
                <a:lnTo>
                  <a:pt x="543" y="2037"/>
                </a:lnTo>
                <a:lnTo>
                  <a:pt x="510" y="2008"/>
                </a:lnTo>
                <a:lnTo>
                  <a:pt x="536" y="1971"/>
                </a:lnTo>
                <a:lnTo>
                  <a:pt x="574" y="2004"/>
                </a:lnTo>
                <a:lnTo>
                  <a:pt x="606" y="2041"/>
                </a:lnTo>
                <a:lnTo>
                  <a:pt x="632" y="2084"/>
                </a:lnTo>
                <a:lnTo>
                  <a:pt x="651" y="2130"/>
                </a:lnTo>
                <a:lnTo>
                  <a:pt x="663" y="2180"/>
                </a:lnTo>
                <a:lnTo>
                  <a:pt x="667" y="2224"/>
                </a:lnTo>
                <a:lnTo>
                  <a:pt x="665" y="2267"/>
                </a:lnTo>
                <a:lnTo>
                  <a:pt x="658" y="2309"/>
                </a:lnTo>
                <a:lnTo>
                  <a:pt x="732" y="2344"/>
                </a:lnTo>
                <a:lnTo>
                  <a:pt x="796" y="2382"/>
                </a:lnTo>
                <a:lnTo>
                  <a:pt x="852" y="2421"/>
                </a:lnTo>
                <a:lnTo>
                  <a:pt x="899" y="2461"/>
                </a:lnTo>
                <a:lnTo>
                  <a:pt x="938" y="2499"/>
                </a:lnTo>
                <a:lnTo>
                  <a:pt x="969" y="2536"/>
                </a:lnTo>
                <a:lnTo>
                  <a:pt x="995" y="2569"/>
                </a:lnTo>
                <a:lnTo>
                  <a:pt x="1014" y="2597"/>
                </a:lnTo>
                <a:lnTo>
                  <a:pt x="1198" y="2523"/>
                </a:lnTo>
                <a:lnTo>
                  <a:pt x="1376" y="2443"/>
                </a:lnTo>
                <a:lnTo>
                  <a:pt x="1339" y="2435"/>
                </a:lnTo>
                <a:lnTo>
                  <a:pt x="1304" y="2421"/>
                </a:lnTo>
                <a:lnTo>
                  <a:pt x="1261" y="2398"/>
                </a:lnTo>
                <a:lnTo>
                  <a:pt x="1222" y="2370"/>
                </a:lnTo>
                <a:lnTo>
                  <a:pt x="1180" y="2382"/>
                </a:lnTo>
                <a:lnTo>
                  <a:pt x="1138" y="2388"/>
                </a:lnTo>
                <a:lnTo>
                  <a:pt x="1096" y="2382"/>
                </a:lnTo>
                <a:lnTo>
                  <a:pt x="1056" y="2372"/>
                </a:lnTo>
                <a:lnTo>
                  <a:pt x="1020" y="2353"/>
                </a:lnTo>
                <a:lnTo>
                  <a:pt x="985" y="2327"/>
                </a:lnTo>
                <a:lnTo>
                  <a:pt x="955" y="2295"/>
                </a:lnTo>
                <a:lnTo>
                  <a:pt x="932" y="2257"/>
                </a:lnTo>
                <a:lnTo>
                  <a:pt x="960" y="2243"/>
                </a:lnTo>
                <a:lnTo>
                  <a:pt x="983" y="2279"/>
                </a:lnTo>
                <a:lnTo>
                  <a:pt x="1011" y="2309"/>
                </a:lnTo>
                <a:lnTo>
                  <a:pt x="1044" y="2332"/>
                </a:lnTo>
                <a:lnTo>
                  <a:pt x="1081" y="2347"/>
                </a:lnTo>
                <a:lnTo>
                  <a:pt x="1119" y="2354"/>
                </a:lnTo>
                <a:lnTo>
                  <a:pt x="1159" y="2354"/>
                </a:lnTo>
                <a:lnTo>
                  <a:pt x="1200" y="2346"/>
                </a:lnTo>
                <a:lnTo>
                  <a:pt x="1173" y="2316"/>
                </a:lnTo>
                <a:lnTo>
                  <a:pt x="1152" y="2283"/>
                </a:lnTo>
                <a:lnTo>
                  <a:pt x="1137" y="2246"/>
                </a:lnTo>
                <a:lnTo>
                  <a:pt x="1177" y="2229"/>
                </a:lnTo>
                <a:lnTo>
                  <a:pt x="1196" y="2267"/>
                </a:lnTo>
                <a:lnTo>
                  <a:pt x="1220" y="2304"/>
                </a:lnTo>
                <a:lnTo>
                  <a:pt x="1250" y="2334"/>
                </a:lnTo>
                <a:lnTo>
                  <a:pt x="1283" y="2360"/>
                </a:lnTo>
                <a:lnTo>
                  <a:pt x="1322" y="2379"/>
                </a:lnTo>
                <a:lnTo>
                  <a:pt x="1360" y="2391"/>
                </a:lnTo>
                <a:lnTo>
                  <a:pt x="1400" y="2400"/>
                </a:lnTo>
                <a:lnTo>
                  <a:pt x="1439" y="2400"/>
                </a:lnTo>
                <a:lnTo>
                  <a:pt x="1479" y="2394"/>
                </a:lnTo>
                <a:lnTo>
                  <a:pt x="1584" y="2346"/>
                </a:lnTo>
                <a:lnTo>
                  <a:pt x="1648" y="2314"/>
                </a:lnTo>
                <a:lnTo>
                  <a:pt x="1713" y="2285"/>
                </a:lnTo>
                <a:lnTo>
                  <a:pt x="1681" y="2236"/>
                </a:lnTo>
                <a:lnTo>
                  <a:pt x="1655" y="2189"/>
                </a:lnTo>
                <a:lnTo>
                  <a:pt x="1633" y="2147"/>
                </a:lnTo>
                <a:lnTo>
                  <a:pt x="1605" y="2178"/>
                </a:lnTo>
                <a:lnTo>
                  <a:pt x="1571" y="2205"/>
                </a:lnTo>
                <a:lnTo>
                  <a:pt x="1535" y="2222"/>
                </a:lnTo>
                <a:lnTo>
                  <a:pt x="1496" y="2234"/>
                </a:lnTo>
                <a:lnTo>
                  <a:pt x="1456" y="2238"/>
                </a:lnTo>
                <a:lnTo>
                  <a:pt x="1416" y="2234"/>
                </a:lnTo>
                <a:lnTo>
                  <a:pt x="1374" y="2224"/>
                </a:lnTo>
                <a:lnTo>
                  <a:pt x="1336" y="2205"/>
                </a:lnTo>
                <a:lnTo>
                  <a:pt x="1351" y="2178"/>
                </a:lnTo>
                <a:lnTo>
                  <a:pt x="1386" y="2196"/>
                </a:lnTo>
                <a:lnTo>
                  <a:pt x="1423" y="2205"/>
                </a:lnTo>
                <a:lnTo>
                  <a:pt x="1461" y="2206"/>
                </a:lnTo>
                <a:lnTo>
                  <a:pt x="1498" y="2203"/>
                </a:lnTo>
                <a:lnTo>
                  <a:pt x="1533" y="2191"/>
                </a:lnTo>
                <a:lnTo>
                  <a:pt x="1564" y="2171"/>
                </a:lnTo>
                <a:lnTo>
                  <a:pt x="1594" y="2147"/>
                </a:lnTo>
                <a:lnTo>
                  <a:pt x="1619" y="2116"/>
                </a:lnTo>
                <a:lnTo>
                  <a:pt x="1606" y="2088"/>
                </a:lnTo>
                <a:lnTo>
                  <a:pt x="1596" y="2063"/>
                </a:lnTo>
                <a:lnTo>
                  <a:pt x="1570" y="2009"/>
                </a:lnTo>
                <a:lnTo>
                  <a:pt x="1502" y="2039"/>
                </a:lnTo>
                <a:lnTo>
                  <a:pt x="1432" y="2063"/>
                </a:lnTo>
                <a:lnTo>
                  <a:pt x="1362" y="2081"/>
                </a:lnTo>
                <a:lnTo>
                  <a:pt x="1294" y="2095"/>
                </a:lnTo>
                <a:lnTo>
                  <a:pt x="1226" y="2103"/>
                </a:lnTo>
                <a:lnTo>
                  <a:pt x="1159" y="2109"/>
                </a:lnTo>
                <a:lnTo>
                  <a:pt x="1095" y="2112"/>
                </a:lnTo>
                <a:lnTo>
                  <a:pt x="1035" y="2110"/>
                </a:lnTo>
                <a:lnTo>
                  <a:pt x="981" y="2109"/>
                </a:lnTo>
                <a:lnTo>
                  <a:pt x="932" y="2105"/>
                </a:lnTo>
                <a:lnTo>
                  <a:pt x="889" y="2100"/>
                </a:lnTo>
                <a:lnTo>
                  <a:pt x="854" y="2097"/>
                </a:lnTo>
                <a:lnTo>
                  <a:pt x="826" y="2091"/>
                </a:lnTo>
                <a:lnTo>
                  <a:pt x="807" y="2088"/>
                </a:lnTo>
                <a:lnTo>
                  <a:pt x="798" y="2086"/>
                </a:lnTo>
                <a:lnTo>
                  <a:pt x="817" y="1995"/>
                </a:lnTo>
                <a:lnTo>
                  <a:pt x="822" y="1997"/>
                </a:lnTo>
                <a:lnTo>
                  <a:pt x="838" y="1999"/>
                </a:lnTo>
                <a:lnTo>
                  <a:pt x="861" y="2004"/>
                </a:lnTo>
                <a:lnTo>
                  <a:pt x="892" y="2008"/>
                </a:lnTo>
                <a:lnTo>
                  <a:pt x="931" y="2011"/>
                </a:lnTo>
                <a:lnTo>
                  <a:pt x="974" y="2016"/>
                </a:lnTo>
                <a:lnTo>
                  <a:pt x="1023" y="2018"/>
                </a:lnTo>
                <a:lnTo>
                  <a:pt x="1077" y="2018"/>
                </a:lnTo>
                <a:lnTo>
                  <a:pt x="1135" y="2016"/>
                </a:lnTo>
                <a:lnTo>
                  <a:pt x="1196" y="2013"/>
                </a:lnTo>
                <a:lnTo>
                  <a:pt x="1165" y="1976"/>
                </a:lnTo>
                <a:lnTo>
                  <a:pt x="1131" y="1948"/>
                </a:lnTo>
                <a:lnTo>
                  <a:pt x="1096" y="1926"/>
                </a:lnTo>
                <a:lnTo>
                  <a:pt x="1058" y="1910"/>
                </a:lnTo>
                <a:lnTo>
                  <a:pt x="1016" y="1900"/>
                </a:lnTo>
                <a:lnTo>
                  <a:pt x="974" y="1896"/>
                </a:lnTo>
                <a:lnTo>
                  <a:pt x="974" y="1851"/>
                </a:lnTo>
                <a:lnTo>
                  <a:pt x="1023" y="1854"/>
                </a:lnTo>
                <a:lnTo>
                  <a:pt x="1072" y="1865"/>
                </a:lnTo>
                <a:lnTo>
                  <a:pt x="1116" y="1884"/>
                </a:lnTo>
                <a:lnTo>
                  <a:pt x="1158" y="1910"/>
                </a:lnTo>
                <a:lnTo>
                  <a:pt x="1196" y="1943"/>
                </a:lnTo>
                <a:lnTo>
                  <a:pt x="1222" y="1975"/>
                </a:lnTo>
                <a:lnTo>
                  <a:pt x="1245" y="2008"/>
                </a:lnTo>
                <a:lnTo>
                  <a:pt x="1318" y="1995"/>
                </a:lnTo>
                <a:lnTo>
                  <a:pt x="1392" y="1978"/>
                </a:lnTo>
                <a:lnTo>
                  <a:pt x="1463" y="1955"/>
                </a:lnTo>
                <a:lnTo>
                  <a:pt x="1533" y="1924"/>
                </a:lnTo>
                <a:lnTo>
                  <a:pt x="1477" y="1795"/>
                </a:lnTo>
                <a:lnTo>
                  <a:pt x="1442" y="1778"/>
                </a:lnTo>
                <a:lnTo>
                  <a:pt x="1406" y="1769"/>
                </a:lnTo>
                <a:lnTo>
                  <a:pt x="1367" y="1765"/>
                </a:lnTo>
                <a:lnTo>
                  <a:pt x="1330" y="1771"/>
                </a:lnTo>
                <a:lnTo>
                  <a:pt x="1294" y="1783"/>
                </a:lnTo>
                <a:lnTo>
                  <a:pt x="1259" y="1802"/>
                </a:lnTo>
                <a:lnTo>
                  <a:pt x="1229" y="1828"/>
                </a:lnTo>
                <a:lnTo>
                  <a:pt x="1208" y="1807"/>
                </a:lnTo>
                <a:lnTo>
                  <a:pt x="1243" y="1776"/>
                </a:lnTo>
                <a:lnTo>
                  <a:pt x="1283" y="1755"/>
                </a:lnTo>
                <a:lnTo>
                  <a:pt x="1325" y="1741"/>
                </a:lnTo>
                <a:lnTo>
                  <a:pt x="1369" y="1736"/>
                </a:lnTo>
                <a:lnTo>
                  <a:pt x="1413" y="1738"/>
                </a:lnTo>
                <a:lnTo>
                  <a:pt x="1454" y="1750"/>
                </a:lnTo>
                <a:lnTo>
                  <a:pt x="1409" y="1659"/>
                </a:lnTo>
                <a:lnTo>
                  <a:pt x="1362" y="1576"/>
                </a:lnTo>
                <a:lnTo>
                  <a:pt x="1297" y="1631"/>
                </a:lnTo>
                <a:lnTo>
                  <a:pt x="1227" y="1680"/>
                </a:lnTo>
                <a:lnTo>
                  <a:pt x="1156" y="1722"/>
                </a:lnTo>
                <a:lnTo>
                  <a:pt x="1081" y="1757"/>
                </a:lnTo>
                <a:lnTo>
                  <a:pt x="1004" y="1786"/>
                </a:lnTo>
                <a:lnTo>
                  <a:pt x="925" y="1811"/>
                </a:lnTo>
                <a:lnTo>
                  <a:pt x="845" y="1828"/>
                </a:lnTo>
                <a:lnTo>
                  <a:pt x="810" y="1846"/>
                </a:lnTo>
                <a:lnTo>
                  <a:pt x="779" y="1868"/>
                </a:lnTo>
                <a:lnTo>
                  <a:pt x="753" y="1898"/>
                </a:lnTo>
                <a:lnTo>
                  <a:pt x="733" y="1931"/>
                </a:lnTo>
                <a:lnTo>
                  <a:pt x="719" y="1968"/>
                </a:lnTo>
                <a:lnTo>
                  <a:pt x="714" y="2008"/>
                </a:lnTo>
                <a:lnTo>
                  <a:pt x="716" y="2049"/>
                </a:lnTo>
                <a:lnTo>
                  <a:pt x="686" y="2053"/>
                </a:lnTo>
                <a:lnTo>
                  <a:pt x="684" y="2004"/>
                </a:lnTo>
                <a:lnTo>
                  <a:pt x="693" y="1957"/>
                </a:lnTo>
                <a:lnTo>
                  <a:pt x="709" y="1915"/>
                </a:lnTo>
                <a:lnTo>
                  <a:pt x="733" y="1875"/>
                </a:lnTo>
                <a:lnTo>
                  <a:pt x="763" y="1842"/>
                </a:lnTo>
                <a:lnTo>
                  <a:pt x="646" y="1854"/>
                </a:lnTo>
                <a:lnTo>
                  <a:pt x="531" y="1860"/>
                </a:lnTo>
                <a:lnTo>
                  <a:pt x="423" y="1858"/>
                </a:lnTo>
                <a:lnTo>
                  <a:pt x="320" y="1851"/>
                </a:lnTo>
                <a:lnTo>
                  <a:pt x="229" y="1842"/>
                </a:lnTo>
                <a:lnTo>
                  <a:pt x="196" y="1872"/>
                </a:lnTo>
                <a:lnTo>
                  <a:pt x="157" y="1894"/>
                </a:lnTo>
                <a:lnTo>
                  <a:pt x="117" y="1908"/>
                </a:lnTo>
                <a:lnTo>
                  <a:pt x="73" y="1915"/>
                </a:lnTo>
                <a:lnTo>
                  <a:pt x="30" y="1914"/>
                </a:lnTo>
                <a:lnTo>
                  <a:pt x="33" y="1898"/>
                </a:lnTo>
                <a:lnTo>
                  <a:pt x="37" y="1884"/>
                </a:lnTo>
                <a:lnTo>
                  <a:pt x="79" y="1884"/>
                </a:lnTo>
                <a:lnTo>
                  <a:pt x="119" y="1877"/>
                </a:lnTo>
                <a:lnTo>
                  <a:pt x="157" y="1861"/>
                </a:lnTo>
                <a:lnTo>
                  <a:pt x="190" y="1837"/>
                </a:lnTo>
                <a:lnTo>
                  <a:pt x="136" y="1828"/>
                </a:lnTo>
                <a:lnTo>
                  <a:pt x="91" y="1819"/>
                </a:lnTo>
                <a:lnTo>
                  <a:pt x="52" y="1812"/>
                </a:lnTo>
                <a:lnTo>
                  <a:pt x="68" y="1753"/>
                </a:lnTo>
                <a:lnTo>
                  <a:pt x="86" y="1694"/>
                </a:lnTo>
                <a:lnTo>
                  <a:pt x="180" y="1710"/>
                </a:lnTo>
                <a:lnTo>
                  <a:pt x="243" y="1718"/>
                </a:lnTo>
                <a:lnTo>
                  <a:pt x="313" y="1725"/>
                </a:lnTo>
                <a:lnTo>
                  <a:pt x="388" y="1731"/>
                </a:lnTo>
                <a:lnTo>
                  <a:pt x="386" y="1685"/>
                </a:lnTo>
                <a:lnTo>
                  <a:pt x="375" y="1642"/>
                </a:lnTo>
                <a:lnTo>
                  <a:pt x="360" y="1600"/>
                </a:lnTo>
                <a:lnTo>
                  <a:pt x="335" y="1560"/>
                </a:lnTo>
                <a:lnTo>
                  <a:pt x="327" y="1548"/>
                </a:lnTo>
                <a:lnTo>
                  <a:pt x="316" y="1535"/>
                </a:lnTo>
                <a:lnTo>
                  <a:pt x="286" y="1558"/>
                </a:lnTo>
                <a:lnTo>
                  <a:pt x="253" y="1574"/>
                </a:lnTo>
                <a:lnTo>
                  <a:pt x="218" y="1586"/>
                </a:lnTo>
                <a:lnTo>
                  <a:pt x="182" y="1591"/>
                </a:lnTo>
                <a:lnTo>
                  <a:pt x="152" y="1591"/>
                </a:lnTo>
                <a:lnTo>
                  <a:pt x="124" y="1586"/>
                </a:lnTo>
                <a:lnTo>
                  <a:pt x="134" y="1558"/>
                </a:lnTo>
                <a:lnTo>
                  <a:pt x="157" y="1560"/>
                </a:lnTo>
                <a:lnTo>
                  <a:pt x="180" y="1560"/>
                </a:lnTo>
                <a:lnTo>
                  <a:pt x="222" y="1553"/>
                </a:lnTo>
                <a:lnTo>
                  <a:pt x="258" y="1537"/>
                </a:lnTo>
                <a:lnTo>
                  <a:pt x="293" y="1513"/>
                </a:lnTo>
                <a:lnTo>
                  <a:pt x="260" y="1487"/>
                </a:lnTo>
                <a:lnTo>
                  <a:pt x="222" y="1467"/>
                </a:lnTo>
                <a:lnTo>
                  <a:pt x="180" y="1455"/>
                </a:lnTo>
                <a:lnTo>
                  <a:pt x="201" y="1412"/>
                </a:lnTo>
                <a:lnTo>
                  <a:pt x="250" y="1431"/>
                </a:lnTo>
                <a:lnTo>
                  <a:pt x="297" y="1457"/>
                </a:lnTo>
                <a:lnTo>
                  <a:pt x="337" y="1490"/>
                </a:lnTo>
                <a:lnTo>
                  <a:pt x="372" y="1532"/>
                </a:lnTo>
                <a:lnTo>
                  <a:pt x="396" y="1574"/>
                </a:lnTo>
                <a:lnTo>
                  <a:pt x="416" y="1617"/>
                </a:lnTo>
                <a:lnTo>
                  <a:pt x="443" y="1586"/>
                </a:lnTo>
                <a:lnTo>
                  <a:pt x="464" y="1548"/>
                </a:lnTo>
                <a:lnTo>
                  <a:pt x="477" y="1506"/>
                </a:lnTo>
                <a:lnTo>
                  <a:pt x="480" y="1461"/>
                </a:lnTo>
                <a:lnTo>
                  <a:pt x="512" y="1461"/>
                </a:lnTo>
                <a:lnTo>
                  <a:pt x="508" y="1504"/>
                </a:lnTo>
                <a:lnTo>
                  <a:pt x="498" y="1546"/>
                </a:lnTo>
                <a:lnTo>
                  <a:pt x="478" y="1586"/>
                </a:lnTo>
                <a:lnTo>
                  <a:pt x="454" y="1619"/>
                </a:lnTo>
                <a:lnTo>
                  <a:pt x="424" y="1649"/>
                </a:lnTo>
                <a:lnTo>
                  <a:pt x="431" y="1691"/>
                </a:lnTo>
                <a:lnTo>
                  <a:pt x="433" y="1734"/>
                </a:lnTo>
                <a:lnTo>
                  <a:pt x="508" y="1736"/>
                </a:lnTo>
                <a:lnTo>
                  <a:pt x="587" y="1732"/>
                </a:lnTo>
                <a:lnTo>
                  <a:pt x="669" y="1727"/>
                </a:lnTo>
                <a:lnTo>
                  <a:pt x="658" y="1657"/>
                </a:lnTo>
                <a:lnTo>
                  <a:pt x="641" y="1593"/>
                </a:lnTo>
                <a:lnTo>
                  <a:pt x="618" y="1537"/>
                </a:lnTo>
                <a:lnTo>
                  <a:pt x="590" y="1485"/>
                </a:lnTo>
                <a:lnTo>
                  <a:pt x="560" y="1440"/>
                </a:lnTo>
                <a:lnTo>
                  <a:pt x="527" y="1398"/>
                </a:lnTo>
                <a:lnTo>
                  <a:pt x="491" y="1363"/>
                </a:lnTo>
                <a:lnTo>
                  <a:pt x="454" y="1332"/>
                </a:lnTo>
                <a:lnTo>
                  <a:pt x="423" y="1347"/>
                </a:lnTo>
                <a:lnTo>
                  <a:pt x="388" y="1358"/>
                </a:lnTo>
                <a:lnTo>
                  <a:pt x="353" y="1363"/>
                </a:lnTo>
                <a:lnTo>
                  <a:pt x="314" y="1361"/>
                </a:lnTo>
                <a:lnTo>
                  <a:pt x="278" y="1354"/>
                </a:lnTo>
                <a:lnTo>
                  <a:pt x="241" y="1340"/>
                </a:lnTo>
                <a:lnTo>
                  <a:pt x="255" y="1312"/>
                </a:lnTo>
                <a:lnTo>
                  <a:pt x="286" y="1325"/>
                </a:lnTo>
                <a:lnTo>
                  <a:pt x="318" y="1332"/>
                </a:lnTo>
                <a:lnTo>
                  <a:pt x="351" y="1332"/>
                </a:lnTo>
                <a:lnTo>
                  <a:pt x="389" y="1325"/>
                </a:lnTo>
                <a:lnTo>
                  <a:pt x="426" y="1312"/>
                </a:lnTo>
                <a:lnTo>
                  <a:pt x="381" y="1285"/>
                </a:lnTo>
                <a:lnTo>
                  <a:pt x="337" y="1262"/>
                </a:lnTo>
                <a:lnTo>
                  <a:pt x="299" y="1244"/>
                </a:lnTo>
                <a:lnTo>
                  <a:pt x="349" y="1168"/>
                </a:lnTo>
                <a:lnTo>
                  <a:pt x="393" y="1189"/>
                </a:lnTo>
                <a:lnTo>
                  <a:pt x="440" y="1213"/>
                </a:lnTo>
                <a:lnTo>
                  <a:pt x="487" y="1246"/>
                </a:lnTo>
                <a:lnTo>
                  <a:pt x="536" y="1283"/>
                </a:lnTo>
                <a:lnTo>
                  <a:pt x="583" y="1328"/>
                </a:lnTo>
                <a:lnTo>
                  <a:pt x="594" y="1286"/>
                </a:lnTo>
                <a:lnTo>
                  <a:pt x="599" y="1241"/>
                </a:lnTo>
                <a:lnTo>
                  <a:pt x="595" y="1197"/>
                </a:lnTo>
                <a:lnTo>
                  <a:pt x="587" y="1154"/>
                </a:lnTo>
                <a:lnTo>
                  <a:pt x="585" y="1149"/>
                </a:lnTo>
                <a:lnTo>
                  <a:pt x="581" y="1142"/>
                </a:lnTo>
                <a:lnTo>
                  <a:pt x="580" y="1135"/>
                </a:lnTo>
                <a:lnTo>
                  <a:pt x="545" y="1142"/>
                </a:lnTo>
                <a:lnTo>
                  <a:pt x="510" y="1145"/>
                </a:lnTo>
                <a:lnTo>
                  <a:pt x="468" y="1140"/>
                </a:lnTo>
                <a:lnTo>
                  <a:pt x="430" y="1128"/>
                </a:lnTo>
                <a:lnTo>
                  <a:pt x="393" y="1107"/>
                </a:lnTo>
                <a:lnTo>
                  <a:pt x="398" y="1100"/>
                </a:lnTo>
                <a:lnTo>
                  <a:pt x="405" y="1091"/>
                </a:lnTo>
                <a:lnTo>
                  <a:pt x="410" y="1082"/>
                </a:lnTo>
                <a:lnTo>
                  <a:pt x="442" y="1098"/>
                </a:lnTo>
                <a:lnTo>
                  <a:pt x="475" y="1109"/>
                </a:lnTo>
                <a:lnTo>
                  <a:pt x="510" y="1114"/>
                </a:lnTo>
                <a:lnTo>
                  <a:pt x="538" y="1112"/>
                </a:lnTo>
                <a:lnTo>
                  <a:pt x="566" y="1107"/>
                </a:lnTo>
                <a:lnTo>
                  <a:pt x="541" y="1067"/>
                </a:lnTo>
                <a:lnTo>
                  <a:pt x="512" y="1034"/>
                </a:lnTo>
                <a:lnTo>
                  <a:pt x="475" y="1006"/>
                </a:lnTo>
                <a:lnTo>
                  <a:pt x="505" y="971"/>
                </a:lnTo>
                <a:lnTo>
                  <a:pt x="547" y="1004"/>
                </a:lnTo>
                <a:lnTo>
                  <a:pt x="581" y="1044"/>
                </a:lnTo>
                <a:lnTo>
                  <a:pt x="609" y="1089"/>
                </a:lnTo>
                <a:lnTo>
                  <a:pt x="629" y="1140"/>
                </a:lnTo>
                <a:lnTo>
                  <a:pt x="641" y="1197"/>
                </a:lnTo>
                <a:lnTo>
                  <a:pt x="643" y="1255"/>
                </a:lnTo>
                <a:lnTo>
                  <a:pt x="636" y="1312"/>
                </a:lnTo>
                <a:lnTo>
                  <a:pt x="618" y="1366"/>
                </a:lnTo>
                <a:lnTo>
                  <a:pt x="651" y="1412"/>
                </a:lnTo>
                <a:lnTo>
                  <a:pt x="681" y="1462"/>
                </a:lnTo>
                <a:lnTo>
                  <a:pt x="707" y="1518"/>
                </a:lnTo>
                <a:lnTo>
                  <a:pt x="730" y="1579"/>
                </a:lnTo>
                <a:lnTo>
                  <a:pt x="747" y="1645"/>
                </a:lnTo>
                <a:lnTo>
                  <a:pt x="758" y="1717"/>
                </a:lnTo>
                <a:lnTo>
                  <a:pt x="854" y="1699"/>
                </a:lnTo>
                <a:lnTo>
                  <a:pt x="946" y="1673"/>
                </a:lnTo>
                <a:lnTo>
                  <a:pt x="1039" y="1640"/>
                </a:lnTo>
                <a:lnTo>
                  <a:pt x="1028" y="1596"/>
                </a:lnTo>
                <a:lnTo>
                  <a:pt x="1011" y="1556"/>
                </a:lnTo>
                <a:lnTo>
                  <a:pt x="987" y="1518"/>
                </a:lnTo>
                <a:lnTo>
                  <a:pt x="957" y="1483"/>
                </a:lnTo>
                <a:lnTo>
                  <a:pt x="924" y="1457"/>
                </a:lnTo>
                <a:lnTo>
                  <a:pt x="887" y="1436"/>
                </a:lnTo>
                <a:lnTo>
                  <a:pt x="849" y="1420"/>
                </a:lnTo>
                <a:lnTo>
                  <a:pt x="807" y="1412"/>
                </a:lnTo>
                <a:lnTo>
                  <a:pt x="765" y="1410"/>
                </a:lnTo>
                <a:lnTo>
                  <a:pt x="763" y="1365"/>
                </a:lnTo>
                <a:lnTo>
                  <a:pt x="807" y="1366"/>
                </a:lnTo>
                <a:lnTo>
                  <a:pt x="849" y="1373"/>
                </a:lnTo>
                <a:lnTo>
                  <a:pt x="864" y="1333"/>
                </a:lnTo>
                <a:lnTo>
                  <a:pt x="871" y="1291"/>
                </a:lnTo>
                <a:lnTo>
                  <a:pt x="870" y="1250"/>
                </a:lnTo>
                <a:lnTo>
                  <a:pt x="861" y="1210"/>
                </a:lnTo>
                <a:lnTo>
                  <a:pt x="843" y="1171"/>
                </a:lnTo>
                <a:lnTo>
                  <a:pt x="819" y="1136"/>
                </a:lnTo>
                <a:lnTo>
                  <a:pt x="786" y="1109"/>
                </a:lnTo>
                <a:lnTo>
                  <a:pt x="803" y="1084"/>
                </a:lnTo>
                <a:lnTo>
                  <a:pt x="836" y="1112"/>
                </a:lnTo>
                <a:lnTo>
                  <a:pt x="863" y="1143"/>
                </a:lnTo>
                <a:lnTo>
                  <a:pt x="882" y="1180"/>
                </a:lnTo>
                <a:lnTo>
                  <a:pt x="896" y="1220"/>
                </a:lnTo>
                <a:lnTo>
                  <a:pt x="901" y="1260"/>
                </a:lnTo>
                <a:lnTo>
                  <a:pt x="901" y="1302"/>
                </a:lnTo>
                <a:lnTo>
                  <a:pt x="894" y="1342"/>
                </a:lnTo>
                <a:lnTo>
                  <a:pt x="878" y="1382"/>
                </a:lnTo>
                <a:lnTo>
                  <a:pt x="917" y="1400"/>
                </a:lnTo>
                <a:lnTo>
                  <a:pt x="953" y="1422"/>
                </a:lnTo>
                <a:lnTo>
                  <a:pt x="988" y="1450"/>
                </a:lnTo>
                <a:lnTo>
                  <a:pt x="1021" y="1488"/>
                </a:lnTo>
                <a:lnTo>
                  <a:pt x="1048" y="1528"/>
                </a:lnTo>
                <a:lnTo>
                  <a:pt x="1069" y="1574"/>
                </a:lnTo>
                <a:lnTo>
                  <a:pt x="1081" y="1623"/>
                </a:lnTo>
                <a:lnTo>
                  <a:pt x="1138" y="1591"/>
                </a:lnTo>
                <a:lnTo>
                  <a:pt x="1194" y="1556"/>
                </a:lnTo>
                <a:lnTo>
                  <a:pt x="1247" y="1515"/>
                </a:lnTo>
                <a:lnTo>
                  <a:pt x="1296" y="1469"/>
                </a:lnTo>
                <a:lnTo>
                  <a:pt x="1264" y="1424"/>
                </a:lnTo>
                <a:lnTo>
                  <a:pt x="1234" y="1380"/>
                </a:lnTo>
                <a:lnTo>
                  <a:pt x="1193" y="1393"/>
                </a:lnTo>
                <a:lnTo>
                  <a:pt x="1152" y="1396"/>
                </a:lnTo>
                <a:lnTo>
                  <a:pt x="1110" y="1391"/>
                </a:lnTo>
                <a:lnTo>
                  <a:pt x="1072" y="1380"/>
                </a:lnTo>
                <a:lnTo>
                  <a:pt x="1035" y="1361"/>
                </a:lnTo>
                <a:lnTo>
                  <a:pt x="1002" y="1337"/>
                </a:lnTo>
                <a:lnTo>
                  <a:pt x="974" y="1305"/>
                </a:lnTo>
                <a:lnTo>
                  <a:pt x="952" y="1267"/>
                </a:lnTo>
                <a:lnTo>
                  <a:pt x="978" y="1253"/>
                </a:lnTo>
                <a:lnTo>
                  <a:pt x="1000" y="1290"/>
                </a:lnTo>
                <a:lnTo>
                  <a:pt x="1028" y="1318"/>
                </a:lnTo>
                <a:lnTo>
                  <a:pt x="1062" y="1340"/>
                </a:lnTo>
                <a:lnTo>
                  <a:pt x="1098" y="1356"/>
                </a:lnTo>
                <a:lnTo>
                  <a:pt x="1137" y="1365"/>
                </a:lnTo>
                <a:lnTo>
                  <a:pt x="1175" y="1365"/>
                </a:lnTo>
                <a:lnTo>
                  <a:pt x="1215" y="1356"/>
                </a:lnTo>
                <a:lnTo>
                  <a:pt x="1147" y="1269"/>
                </a:lnTo>
                <a:lnTo>
                  <a:pt x="1079" y="1192"/>
                </a:lnTo>
                <a:lnTo>
                  <a:pt x="1014" y="1126"/>
                </a:lnTo>
                <a:lnTo>
                  <a:pt x="952" y="1070"/>
                </a:lnTo>
                <a:lnTo>
                  <a:pt x="894" y="1021"/>
                </a:lnTo>
                <a:lnTo>
                  <a:pt x="831" y="973"/>
                </a:lnTo>
                <a:lnTo>
                  <a:pt x="772" y="933"/>
                </a:lnTo>
                <a:lnTo>
                  <a:pt x="735" y="948"/>
                </a:lnTo>
                <a:lnTo>
                  <a:pt x="697" y="957"/>
                </a:lnTo>
                <a:lnTo>
                  <a:pt x="658" y="959"/>
                </a:lnTo>
                <a:lnTo>
                  <a:pt x="618" y="953"/>
                </a:lnTo>
                <a:lnTo>
                  <a:pt x="581" y="941"/>
                </a:lnTo>
                <a:lnTo>
                  <a:pt x="547" y="924"/>
                </a:lnTo>
                <a:lnTo>
                  <a:pt x="557" y="912"/>
                </a:lnTo>
                <a:lnTo>
                  <a:pt x="569" y="901"/>
                </a:lnTo>
                <a:lnTo>
                  <a:pt x="597" y="915"/>
                </a:lnTo>
                <a:lnTo>
                  <a:pt x="629" y="924"/>
                </a:lnTo>
                <a:lnTo>
                  <a:pt x="660" y="929"/>
                </a:lnTo>
                <a:lnTo>
                  <a:pt x="693" y="927"/>
                </a:lnTo>
                <a:lnTo>
                  <a:pt x="716" y="922"/>
                </a:lnTo>
                <a:lnTo>
                  <a:pt x="740" y="913"/>
                </a:lnTo>
                <a:lnTo>
                  <a:pt x="695" y="887"/>
                </a:lnTo>
                <a:lnTo>
                  <a:pt x="655" y="866"/>
                </a:lnTo>
                <a:lnTo>
                  <a:pt x="620" y="849"/>
                </a:lnTo>
                <a:lnTo>
                  <a:pt x="667" y="804"/>
                </a:lnTo>
                <a:lnTo>
                  <a:pt x="716" y="760"/>
                </a:lnTo>
                <a:lnTo>
                  <a:pt x="770" y="788"/>
                </a:lnTo>
                <a:lnTo>
                  <a:pt x="829" y="824"/>
                </a:lnTo>
                <a:lnTo>
                  <a:pt x="896" y="870"/>
                </a:lnTo>
                <a:lnTo>
                  <a:pt x="966" y="922"/>
                </a:lnTo>
                <a:lnTo>
                  <a:pt x="981" y="875"/>
                </a:lnTo>
                <a:lnTo>
                  <a:pt x="988" y="826"/>
                </a:lnTo>
                <a:lnTo>
                  <a:pt x="987" y="776"/>
                </a:lnTo>
                <a:lnTo>
                  <a:pt x="985" y="760"/>
                </a:lnTo>
                <a:lnTo>
                  <a:pt x="981" y="744"/>
                </a:lnTo>
                <a:lnTo>
                  <a:pt x="939" y="748"/>
                </a:lnTo>
                <a:lnTo>
                  <a:pt x="897" y="743"/>
                </a:lnTo>
                <a:lnTo>
                  <a:pt x="861" y="730"/>
                </a:lnTo>
                <a:lnTo>
                  <a:pt x="826" y="715"/>
                </a:lnTo>
                <a:lnTo>
                  <a:pt x="796" y="692"/>
                </a:lnTo>
                <a:lnTo>
                  <a:pt x="821" y="671"/>
                </a:lnTo>
                <a:lnTo>
                  <a:pt x="845" y="690"/>
                </a:lnTo>
                <a:lnTo>
                  <a:pt x="873" y="704"/>
                </a:lnTo>
                <a:lnTo>
                  <a:pt x="903" y="713"/>
                </a:lnTo>
                <a:lnTo>
                  <a:pt x="938" y="716"/>
                </a:lnTo>
                <a:lnTo>
                  <a:pt x="973" y="715"/>
                </a:lnTo>
                <a:lnTo>
                  <a:pt x="955" y="676"/>
                </a:lnTo>
                <a:lnTo>
                  <a:pt x="932" y="640"/>
                </a:lnTo>
                <a:lnTo>
                  <a:pt x="904" y="608"/>
                </a:lnTo>
                <a:lnTo>
                  <a:pt x="941" y="581"/>
                </a:lnTo>
                <a:lnTo>
                  <a:pt x="976" y="621"/>
                </a:lnTo>
                <a:lnTo>
                  <a:pt x="1002" y="668"/>
                </a:lnTo>
                <a:lnTo>
                  <a:pt x="1021" y="716"/>
                </a:lnTo>
                <a:lnTo>
                  <a:pt x="1032" y="770"/>
                </a:lnTo>
                <a:lnTo>
                  <a:pt x="1034" y="818"/>
                </a:lnTo>
                <a:lnTo>
                  <a:pt x="1030" y="863"/>
                </a:lnTo>
                <a:lnTo>
                  <a:pt x="1020" y="908"/>
                </a:lnTo>
                <a:lnTo>
                  <a:pt x="1002" y="950"/>
                </a:lnTo>
                <a:lnTo>
                  <a:pt x="1058" y="999"/>
                </a:lnTo>
                <a:lnTo>
                  <a:pt x="1114" y="1053"/>
                </a:lnTo>
                <a:lnTo>
                  <a:pt x="1172" y="1112"/>
                </a:lnTo>
                <a:lnTo>
                  <a:pt x="1187" y="1075"/>
                </a:lnTo>
                <a:lnTo>
                  <a:pt x="1196" y="1035"/>
                </a:lnTo>
                <a:lnTo>
                  <a:pt x="1200" y="994"/>
                </a:lnTo>
                <a:lnTo>
                  <a:pt x="1198" y="950"/>
                </a:lnTo>
                <a:lnTo>
                  <a:pt x="1189" y="908"/>
                </a:lnTo>
                <a:lnTo>
                  <a:pt x="1173" y="868"/>
                </a:lnTo>
                <a:lnTo>
                  <a:pt x="1152" y="831"/>
                </a:lnTo>
                <a:lnTo>
                  <a:pt x="1126" y="797"/>
                </a:lnTo>
                <a:lnTo>
                  <a:pt x="1159" y="765"/>
                </a:lnTo>
                <a:lnTo>
                  <a:pt x="1191" y="805"/>
                </a:lnTo>
                <a:lnTo>
                  <a:pt x="1215" y="849"/>
                </a:lnTo>
                <a:lnTo>
                  <a:pt x="1233" y="896"/>
                </a:lnTo>
                <a:lnTo>
                  <a:pt x="1241" y="945"/>
                </a:lnTo>
                <a:lnTo>
                  <a:pt x="1245" y="995"/>
                </a:lnTo>
                <a:lnTo>
                  <a:pt x="1240" y="1049"/>
                </a:lnTo>
                <a:lnTo>
                  <a:pt x="1226" y="1100"/>
                </a:lnTo>
                <a:lnTo>
                  <a:pt x="1203" y="1149"/>
                </a:lnTo>
                <a:lnTo>
                  <a:pt x="1269" y="1227"/>
                </a:lnTo>
                <a:lnTo>
                  <a:pt x="1336" y="1314"/>
                </a:lnTo>
                <a:lnTo>
                  <a:pt x="1402" y="1410"/>
                </a:lnTo>
                <a:lnTo>
                  <a:pt x="1467" y="1515"/>
                </a:lnTo>
                <a:lnTo>
                  <a:pt x="1530" y="1630"/>
                </a:lnTo>
                <a:lnTo>
                  <a:pt x="1591" y="1753"/>
                </a:lnTo>
                <a:lnTo>
                  <a:pt x="1648" y="1887"/>
                </a:lnTo>
                <a:lnTo>
                  <a:pt x="1690" y="1982"/>
                </a:lnTo>
                <a:lnTo>
                  <a:pt x="1734" y="2070"/>
                </a:lnTo>
                <a:lnTo>
                  <a:pt x="1784" y="2152"/>
                </a:lnTo>
                <a:lnTo>
                  <a:pt x="1837" y="2227"/>
                </a:lnTo>
                <a:lnTo>
                  <a:pt x="1917" y="2191"/>
                </a:lnTo>
                <a:lnTo>
                  <a:pt x="1997" y="2161"/>
                </a:lnTo>
                <a:lnTo>
                  <a:pt x="2074" y="2140"/>
                </a:lnTo>
                <a:lnTo>
                  <a:pt x="2146" y="2128"/>
                </a:lnTo>
                <a:lnTo>
                  <a:pt x="2216" y="2123"/>
                </a:lnTo>
                <a:lnTo>
                  <a:pt x="2280" y="2124"/>
                </a:lnTo>
                <a:lnTo>
                  <a:pt x="2341" y="2133"/>
                </a:lnTo>
                <a:lnTo>
                  <a:pt x="2399" y="2145"/>
                </a:lnTo>
                <a:lnTo>
                  <a:pt x="2451" y="2163"/>
                </a:lnTo>
                <a:lnTo>
                  <a:pt x="2430" y="2124"/>
                </a:lnTo>
                <a:lnTo>
                  <a:pt x="2416" y="2084"/>
                </a:lnTo>
                <a:lnTo>
                  <a:pt x="2411" y="2041"/>
                </a:lnTo>
                <a:lnTo>
                  <a:pt x="2411" y="1997"/>
                </a:lnTo>
                <a:lnTo>
                  <a:pt x="2422" y="1955"/>
                </a:lnTo>
                <a:lnTo>
                  <a:pt x="2439" y="1914"/>
                </a:lnTo>
                <a:lnTo>
                  <a:pt x="2465" y="1927"/>
                </a:lnTo>
                <a:lnTo>
                  <a:pt x="2448" y="1968"/>
                </a:lnTo>
                <a:lnTo>
                  <a:pt x="2441" y="2011"/>
                </a:lnTo>
                <a:lnTo>
                  <a:pt x="2441" y="2053"/>
                </a:lnTo>
                <a:lnTo>
                  <a:pt x="2451" y="2093"/>
                </a:lnTo>
                <a:lnTo>
                  <a:pt x="2469" y="2131"/>
                </a:lnTo>
                <a:lnTo>
                  <a:pt x="2493" y="2166"/>
                </a:lnTo>
                <a:lnTo>
                  <a:pt x="2525" y="2194"/>
                </a:lnTo>
                <a:lnTo>
                  <a:pt x="2563" y="2215"/>
                </a:lnTo>
                <a:lnTo>
                  <a:pt x="2596" y="2238"/>
                </a:lnTo>
                <a:lnTo>
                  <a:pt x="2640" y="2269"/>
                </a:lnTo>
                <a:lnTo>
                  <a:pt x="2631" y="2158"/>
                </a:lnTo>
                <a:lnTo>
                  <a:pt x="2619" y="2055"/>
                </a:lnTo>
                <a:lnTo>
                  <a:pt x="2605" y="1962"/>
                </a:lnTo>
                <a:lnTo>
                  <a:pt x="2589" y="1877"/>
                </a:lnTo>
                <a:lnTo>
                  <a:pt x="2513" y="1872"/>
                </a:lnTo>
                <a:lnTo>
                  <a:pt x="2434" y="1863"/>
                </a:lnTo>
                <a:lnTo>
                  <a:pt x="2357" y="1847"/>
                </a:lnTo>
                <a:lnTo>
                  <a:pt x="2313" y="1882"/>
                </a:lnTo>
                <a:lnTo>
                  <a:pt x="2266" y="1908"/>
                </a:lnTo>
                <a:lnTo>
                  <a:pt x="2216" y="1926"/>
                </a:lnTo>
                <a:lnTo>
                  <a:pt x="2162" y="1933"/>
                </a:lnTo>
                <a:lnTo>
                  <a:pt x="2113" y="1933"/>
                </a:lnTo>
                <a:lnTo>
                  <a:pt x="2066" y="1924"/>
                </a:lnTo>
                <a:lnTo>
                  <a:pt x="2034" y="1954"/>
                </a:lnTo>
                <a:lnTo>
                  <a:pt x="1997" y="1978"/>
                </a:lnTo>
                <a:lnTo>
                  <a:pt x="1959" y="1994"/>
                </a:lnTo>
                <a:lnTo>
                  <a:pt x="1917" y="2002"/>
                </a:lnTo>
                <a:lnTo>
                  <a:pt x="1875" y="2002"/>
                </a:lnTo>
                <a:lnTo>
                  <a:pt x="1835" y="1995"/>
                </a:lnTo>
                <a:lnTo>
                  <a:pt x="1795" y="1980"/>
                </a:lnTo>
                <a:lnTo>
                  <a:pt x="1756" y="1955"/>
                </a:lnTo>
                <a:lnTo>
                  <a:pt x="1776" y="1931"/>
                </a:lnTo>
                <a:lnTo>
                  <a:pt x="1811" y="1954"/>
                </a:lnTo>
                <a:lnTo>
                  <a:pt x="1849" y="1966"/>
                </a:lnTo>
                <a:lnTo>
                  <a:pt x="1889" y="1971"/>
                </a:lnTo>
                <a:lnTo>
                  <a:pt x="1928" y="1969"/>
                </a:lnTo>
                <a:lnTo>
                  <a:pt x="1966" y="1959"/>
                </a:lnTo>
                <a:lnTo>
                  <a:pt x="2003" y="1940"/>
                </a:lnTo>
                <a:lnTo>
                  <a:pt x="2034" y="1914"/>
                </a:lnTo>
                <a:lnTo>
                  <a:pt x="1999" y="1898"/>
                </a:lnTo>
                <a:lnTo>
                  <a:pt x="1966" y="1879"/>
                </a:lnTo>
                <a:lnTo>
                  <a:pt x="1935" y="1853"/>
                </a:lnTo>
                <a:lnTo>
                  <a:pt x="1964" y="1819"/>
                </a:lnTo>
                <a:lnTo>
                  <a:pt x="1999" y="1846"/>
                </a:lnTo>
                <a:lnTo>
                  <a:pt x="2036" y="1867"/>
                </a:lnTo>
                <a:lnTo>
                  <a:pt x="2074" y="1880"/>
                </a:lnTo>
                <a:lnTo>
                  <a:pt x="2116" y="1887"/>
                </a:lnTo>
                <a:lnTo>
                  <a:pt x="2158" y="1887"/>
                </a:lnTo>
                <a:lnTo>
                  <a:pt x="2198" y="1882"/>
                </a:lnTo>
                <a:lnTo>
                  <a:pt x="2235" y="1870"/>
                </a:lnTo>
                <a:lnTo>
                  <a:pt x="2270" y="1854"/>
                </a:lnTo>
                <a:lnTo>
                  <a:pt x="2303" y="1832"/>
                </a:lnTo>
                <a:lnTo>
                  <a:pt x="2205" y="1800"/>
                </a:lnTo>
                <a:lnTo>
                  <a:pt x="2107" y="1758"/>
                </a:lnTo>
                <a:lnTo>
                  <a:pt x="2010" y="1710"/>
                </a:lnTo>
                <a:lnTo>
                  <a:pt x="1914" y="1650"/>
                </a:lnTo>
                <a:lnTo>
                  <a:pt x="1912" y="1650"/>
                </a:lnTo>
                <a:lnTo>
                  <a:pt x="1875" y="1675"/>
                </a:lnTo>
                <a:lnTo>
                  <a:pt x="1837" y="1692"/>
                </a:lnTo>
                <a:lnTo>
                  <a:pt x="1795" y="1701"/>
                </a:lnTo>
                <a:lnTo>
                  <a:pt x="1753" y="1701"/>
                </a:lnTo>
                <a:lnTo>
                  <a:pt x="1711" y="1694"/>
                </a:lnTo>
                <a:lnTo>
                  <a:pt x="1671" y="1678"/>
                </a:lnTo>
                <a:lnTo>
                  <a:pt x="1633" y="1654"/>
                </a:lnTo>
                <a:lnTo>
                  <a:pt x="1650" y="1630"/>
                </a:lnTo>
                <a:lnTo>
                  <a:pt x="1688" y="1652"/>
                </a:lnTo>
                <a:lnTo>
                  <a:pt x="1729" y="1666"/>
                </a:lnTo>
                <a:lnTo>
                  <a:pt x="1769" y="1671"/>
                </a:lnTo>
                <a:lnTo>
                  <a:pt x="1811" y="1666"/>
                </a:lnTo>
                <a:lnTo>
                  <a:pt x="1849" y="1654"/>
                </a:lnTo>
                <a:lnTo>
                  <a:pt x="1886" y="1633"/>
                </a:lnTo>
                <a:lnTo>
                  <a:pt x="1828" y="1591"/>
                </a:lnTo>
                <a:lnTo>
                  <a:pt x="1776" y="1551"/>
                </a:lnTo>
                <a:lnTo>
                  <a:pt x="1729" y="1511"/>
                </a:lnTo>
                <a:lnTo>
                  <a:pt x="1687" y="1474"/>
                </a:lnTo>
                <a:lnTo>
                  <a:pt x="1652" y="1441"/>
                </a:lnTo>
                <a:lnTo>
                  <a:pt x="1622" y="1413"/>
                </a:lnTo>
                <a:lnTo>
                  <a:pt x="1599" y="1389"/>
                </a:lnTo>
                <a:lnTo>
                  <a:pt x="1559" y="1391"/>
                </a:lnTo>
                <a:lnTo>
                  <a:pt x="1519" y="1386"/>
                </a:lnTo>
                <a:lnTo>
                  <a:pt x="1481" y="1375"/>
                </a:lnTo>
                <a:lnTo>
                  <a:pt x="1446" y="1356"/>
                </a:lnTo>
                <a:lnTo>
                  <a:pt x="1414" y="1332"/>
                </a:lnTo>
                <a:lnTo>
                  <a:pt x="1386" y="1300"/>
                </a:lnTo>
                <a:lnTo>
                  <a:pt x="1364" y="1264"/>
                </a:lnTo>
                <a:lnTo>
                  <a:pt x="1390" y="1250"/>
                </a:lnTo>
                <a:lnTo>
                  <a:pt x="1411" y="1283"/>
                </a:lnTo>
                <a:lnTo>
                  <a:pt x="1437" y="1311"/>
                </a:lnTo>
                <a:lnTo>
                  <a:pt x="1468" y="1333"/>
                </a:lnTo>
                <a:lnTo>
                  <a:pt x="1502" y="1349"/>
                </a:lnTo>
                <a:lnTo>
                  <a:pt x="1536" y="1359"/>
                </a:lnTo>
                <a:lnTo>
                  <a:pt x="1573" y="1361"/>
                </a:lnTo>
                <a:lnTo>
                  <a:pt x="1573" y="1359"/>
                </a:lnTo>
                <a:lnTo>
                  <a:pt x="1640" y="1298"/>
                </a:lnTo>
                <a:lnTo>
                  <a:pt x="1643" y="1302"/>
                </a:lnTo>
                <a:lnTo>
                  <a:pt x="1652" y="1312"/>
                </a:lnTo>
                <a:lnTo>
                  <a:pt x="1666" y="1328"/>
                </a:lnTo>
                <a:lnTo>
                  <a:pt x="1685" y="1349"/>
                </a:lnTo>
                <a:lnTo>
                  <a:pt x="1709" y="1372"/>
                </a:lnTo>
                <a:lnTo>
                  <a:pt x="1739" y="1400"/>
                </a:lnTo>
                <a:lnTo>
                  <a:pt x="1774" y="1429"/>
                </a:lnTo>
                <a:lnTo>
                  <a:pt x="1812" y="1462"/>
                </a:lnTo>
                <a:lnTo>
                  <a:pt x="1854" y="1495"/>
                </a:lnTo>
                <a:lnTo>
                  <a:pt x="1856" y="1459"/>
                </a:lnTo>
                <a:lnTo>
                  <a:pt x="1853" y="1422"/>
                </a:lnTo>
                <a:lnTo>
                  <a:pt x="1842" y="1387"/>
                </a:lnTo>
                <a:lnTo>
                  <a:pt x="1826" y="1354"/>
                </a:lnTo>
                <a:lnTo>
                  <a:pt x="1805" y="1326"/>
                </a:lnTo>
                <a:lnTo>
                  <a:pt x="1777" y="1300"/>
                </a:lnTo>
                <a:lnTo>
                  <a:pt x="1746" y="1279"/>
                </a:lnTo>
                <a:lnTo>
                  <a:pt x="1760" y="1251"/>
                </a:lnTo>
                <a:lnTo>
                  <a:pt x="1798" y="1276"/>
                </a:lnTo>
                <a:lnTo>
                  <a:pt x="1830" y="1307"/>
                </a:lnTo>
                <a:lnTo>
                  <a:pt x="1854" y="1344"/>
                </a:lnTo>
                <a:lnTo>
                  <a:pt x="1873" y="1384"/>
                </a:lnTo>
                <a:lnTo>
                  <a:pt x="1884" y="1426"/>
                </a:lnTo>
                <a:lnTo>
                  <a:pt x="1886" y="1471"/>
                </a:lnTo>
                <a:lnTo>
                  <a:pt x="1880" y="1515"/>
                </a:lnTo>
                <a:lnTo>
                  <a:pt x="1942" y="1558"/>
                </a:lnTo>
                <a:lnTo>
                  <a:pt x="2008" y="1600"/>
                </a:lnTo>
                <a:lnTo>
                  <a:pt x="2080" y="1642"/>
                </a:lnTo>
                <a:lnTo>
                  <a:pt x="2156" y="1678"/>
                </a:lnTo>
                <a:lnTo>
                  <a:pt x="2237" y="1713"/>
                </a:lnTo>
                <a:lnTo>
                  <a:pt x="2322" y="1741"/>
                </a:lnTo>
                <a:lnTo>
                  <a:pt x="2413" y="1764"/>
                </a:lnTo>
                <a:lnTo>
                  <a:pt x="2382" y="1732"/>
                </a:lnTo>
                <a:lnTo>
                  <a:pt x="2357" y="1697"/>
                </a:lnTo>
                <a:lnTo>
                  <a:pt x="2338" y="1656"/>
                </a:lnTo>
                <a:lnTo>
                  <a:pt x="2329" y="1610"/>
                </a:lnTo>
                <a:lnTo>
                  <a:pt x="2327" y="1563"/>
                </a:lnTo>
                <a:lnTo>
                  <a:pt x="2357" y="1567"/>
                </a:lnTo>
                <a:lnTo>
                  <a:pt x="2359" y="1609"/>
                </a:lnTo>
                <a:lnTo>
                  <a:pt x="2368" y="1649"/>
                </a:lnTo>
                <a:lnTo>
                  <a:pt x="2385" y="1687"/>
                </a:lnTo>
                <a:lnTo>
                  <a:pt x="2410" y="1718"/>
                </a:lnTo>
                <a:lnTo>
                  <a:pt x="2439" y="1746"/>
                </a:lnTo>
                <a:lnTo>
                  <a:pt x="2474" y="1767"/>
                </a:lnTo>
                <a:lnTo>
                  <a:pt x="2513" y="1779"/>
                </a:lnTo>
                <a:lnTo>
                  <a:pt x="2540" y="1783"/>
                </a:lnTo>
                <a:lnTo>
                  <a:pt x="2568" y="1785"/>
                </a:lnTo>
                <a:lnTo>
                  <a:pt x="2568" y="1779"/>
                </a:lnTo>
                <a:lnTo>
                  <a:pt x="2565" y="1772"/>
                </a:lnTo>
                <a:lnTo>
                  <a:pt x="2533" y="1708"/>
                </a:lnTo>
                <a:lnTo>
                  <a:pt x="2499" y="1650"/>
                </a:lnTo>
                <a:lnTo>
                  <a:pt x="2460" y="1600"/>
                </a:lnTo>
                <a:lnTo>
                  <a:pt x="2420" y="1555"/>
                </a:lnTo>
                <a:lnTo>
                  <a:pt x="2376" y="1513"/>
                </a:lnTo>
                <a:lnTo>
                  <a:pt x="2334" y="1478"/>
                </a:lnTo>
                <a:lnTo>
                  <a:pt x="2293" y="1497"/>
                </a:lnTo>
                <a:lnTo>
                  <a:pt x="2249" y="1509"/>
                </a:lnTo>
                <a:lnTo>
                  <a:pt x="2203" y="1516"/>
                </a:lnTo>
                <a:lnTo>
                  <a:pt x="2155" y="1516"/>
                </a:lnTo>
                <a:lnTo>
                  <a:pt x="2107" y="1508"/>
                </a:lnTo>
                <a:lnTo>
                  <a:pt x="2060" y="1490"/>
                </a:lnTo>
                <a:lnTo>
                  <a:pt x="2018" y="1467"/>
                </a:lnTo>
                <a:lnTo>
                  <a:pt x="1978" y="1436"/>
                </a:lnTo>
                <a:lnTo>
                  <a:pt x="2008" y="1401"/>
                </a:lnTo>
                <a:lnTo>
                  <a:pt x="2041" y="1427"/>
                </a:lnTo>
                <a:lnTo>
                  <a:pt x="2078" y="1448"/>
                </a:lnTo>
                <a:lnTo>
                  <a:pt x="2118" y="1462"/>
                </a:lnTo>
                <a:lnTo>
                  <a:pt x="2160" y="1469"/>
                </a:lnTo>
                <a:lnTo>
                  <a:pt x="2202" y="1471"/>
                </a:lnTo>
                <a:lnTo>
                  <a:pt x="2249" y="1462"/>
                </a:lnTo>
                <a:lnTo>
                  <a:pt x="2293" y="1448"/>
                </a:lnTo>
                <a:lnTo>
                  <a:pt x="2240" y="1415"/>
                </a:lnTo>
                <a:lnTo>
                  <a:pt x="2191" y="1389"/>
                </a:lnTo>
                <a:lnTo>
                  <a:pt x="2148" y="1370"/>
                </a:lnTo>
                <a:lnTo>
                  <a:pt x="2113" y="1356"/>
                </a:lnTo>
                <a:lnTo>
                  <a:pt x="2024" y="1330"/>
                </a:lnTo>
                <a:lnTo>
                  <a:pt x="1940" y="1300"/>
                </a:lnTo>
                <a:lnTo>
                  <a:pt x="1861" y="1265"/>
                </a:lnTo>
                <a:lnTo>
                  <a:pt x="1786" y="1229"/>
                </a:lnTo>
                <a:lnTo>
                  <a:pt x="1718" y="1189"/>
                </a:lnTo>
                <a:lnTo>
                  <a:pt x="1653" y="1147"/>
                </a:lnTo>
                <a:lnTo>
                  <a:pt x="1594" y="1103"/>
                </a:lnTo>
                <a:lnTo>
                  <a:pt x="1556" y="1117"/>
                </a:lnTo>
                <a:lnTo>
                  <a:pt x="1517" y="1122"/>
                </a:lnTo>
                <a:lnTo>
                  <a:pt x="1479" y="1122"/>
                </a:lnTo>
                <a:lnTo>
                  <a:pt x="1440" y="1115"/>
                </a:lnTo>
                <a:lnTo>
                  <a:pt x="1404" y="1102"/>
                </a:lnTo>
                <a:lnTo>
                  <a:pt x="1369" y="1081"/>
                </a:lnTo>
                <a:lnTo>
                  <a:pt x="1339" y="1054"/>
                </a:lnTo>
                <a:lnTo>
                  <a:pt x="1313" y="1021"/>
                </a:lnTo>
                <a:lnTo>
                  <a:pt x="1337" y="1004"/>
                </a:lnTo>
                <a:lnTo>
                  <a:pt x="1362" y="1035"/>
                </a:lnTo>
                <a:lnTo>
                  <a:pt x="1392" y="1060"/>
                </a:lnTo>
                <a:lnTo>
                  <a:pt x="1423" y="1077"/>
                </a:lnTo>
                <a:lnTo>
                  <a:pt x="1458" y="1088"/>
                </a:lnTo>
                <a:lnTo>
                  <a:pt x="1495" y="1093"/>
                </a:lnTo>
                <a:lnTo>
                  <a:pt x="1531" y="1091"/>
                </a:lnTo>
                <a:lnTo>
                  <a:pt x="1566" y="1081"/>
                </a:lnTo>
                <a:lnTo>
                  <a:pt x="1502" y="1025"/>
                </a:lnTo>
                <a:lnTo>
                  <a:pt x="1442" y="967"/>
                </a:lnTo>
                <a:lnTo>
                  <a:pt x="1390" y="912"/>
                </a:lnTo>
                <a:lnTo>
                  <a:pt x="1344" y="856"/>
                </a:lnTo>
                <a:lnTo>
                  <a:pt x="1296" y="791"/>
                </a:lnTo>
                <a:lnTo>
                  <a:pt x="1252" y="727"/>
                </a:lnTo>
                <a:lnTo>
                  <a:pt x="1215" y="666"/>
                </a:lnTo>
                <a:lnTo>
                  <a:pt x="1184" y="608"/>
                </a:lnTo>
                <a:lnTo>
                  <a:pt x="1151" y="608"/>
                </a:lnTo>
                <a:lnTo>
                  <a:pt x="1119" y="603"/>
                </a:lnTo>
                <a:lnTo>
                  <a:pt x="1086" y="594"/>
                </a:lnTo>
                <a:lnTo>
                  <a:pt x="1056" y="581"/>
                </a:lnTo>
                <a:lnTo>
                  <a:pt x="1028" y="561"/>
                </a:lnTo>
                <a:lnTo>
                  <a:pt x="1004" y="539"/>
                </a:lnTo>
                <a:lnTo>
                  <a:pt x="1016" y="530"/>
                </a:lnTo>
                <a:lnTo>
                  <a:pt x="1030" y="521"/>
                </a:lnTo>
                <a:lnTo>
                  <a:pt x="1058" y="544"/>
                </a:lnTo>
                <a:lnTo>
                  <a:pt x="1090" y="561"/>
                </a:lnTo>
                <a:lnTo>
                  <a:pt x="1124" y="574"/>
                </a:lnTo>
                <a:lnTo>
                  <a:pt x="1147" y="577"/>
                </a:lnTo>
                <a:lnTo>
                  <a:pt x="1168" y="577"/>
                </a:lnTo>
                <a:lnTo>
                  <a:pt x="1149" y="537"/>
                </a:lnTo>
                <a:lnTo>
                  <a:pt x="1133" y="499"/>
                </a:lnTo>
                <a:lnTo>
                  <a:pt x="1119" y="466"/>
                </a:lnTo>
                <a:lnTo>
                  <a:pt x="1172" y="434"/>
                </a:lnTo>
                <a:lnTo>
                  <a:pt x="1224" y="405"/>
                </a:lnTo>
                <a:lnTo>
                  <a:pt x="1238" y="439"/>
                </a:lnTo>
                <a:lnTo>
                  <a:pt x="1255" y="478"/>
                </a:lnTo>
                <a:lnTo>
                  <a:pt x="1276" y="521"/>
                </a:lnTo>
                <a:lnTo>
                  <a:pt x="1301" y="570"/>
                </a:lnTo>
                <a:lnTo>
                  <a:pt x="1329" y="621"/>
                </a:lnTo>
                <a:lnTo>
                  <a:pt x="1358" y="586"/>
                </a:lnTo>
                <a:lnTo>
                  <a:pt x="1381" y="547"/>
                </a:lnTo>
                <a:lnTo>
                  <a:pt x="1397" y="504"/>
                </a:lnTo>
                <a:lnTo>
                  <a:pt x="1404" y="478"/>
                </a:lnTo>
                <a:lnTo>
                  <a:pt x="1407" y="450"/>
                </a:lnTo>
                <a:lnTo>
                  <a:pt x="1371" y="441"/>
                </a:lnTo>
                <a:lnTo>
                  <a:pt x="1337" y="425"/>
                </a:lnTo>
                <a:lnTo>
                  <a:pt x="1306" y="403"/>
                </a:lnTo>
                <a:lnTo>
                  <a:pt x="1278" y="377"/>
                </a:lnTo>
                <a:lnTo>
                  <a:pt x="1306" y="363"/>
                </a:lnTo>
                <a:lnTo>
                  <a:pt x="1327" y="382"/>
                </a:lnTo>
                <a:lnTo>
                  <a:pt x="1351" y="398"/>
                </a:lnTo>
                <a:lnTo>
                  <a:pt x="1379" y="412"/>
                </a:lnTo>
                <a:lnTo>
                  <a:pt x="1409" y="420"/>
                </a:lnTo>
                <a:lnTo>
                  <a:pt x="1404" y="370"/>
                </a:lnTo>
                <a:lnTo>
                  <a:pt x="1390" y="321"/>
                </a:lnTo>
                <a:lnTo>
                  <a:pt x="1409" y="310"/>
                </a:lnTo>
                <a:lnTo>
                  <a:pt x="1430" y="302"/>
                </a:lnTo>
                <a:lnTo>
                  <a:pt x="1446" y="354"/>
                </a:lnTo>
                <a:lnTo>
                  <a:pt x="1453" y="408"/>
                </a:lnTo>
                <a:lnTo>
                  <a:pt x="1451" y="462"/>
                </a:lnTo>
                <a:lnTo>
                  <a:pt x="1440" y="516"/>
                </a:lnTo>
                <a:lnTo>
                  <a:pt x="1426" y="556"/>
                </a:lnTo>
                <a:lnTo>
                  <a:pt x="1406" y="594"/>
                </a:lnTo>
                <a:lnTo>
                  <a:pt x="1381" y="629"/>
                </a:lnTo>
                <a:lnTo>
                  <a:pt x="1353" y="661"/>
                </a:lnTo>
                <a:lnTo>
                  <a:pt x="1393" y="720"/>
                </a:lnTo>
                <a:lnTo>
                  <a:pt x="1440" y="781"/>
                </a:lnTo>
                <a:lnTo>
                  <a:pt x="1495" y="847"/>
                </a:lnTo>
                <a:lnTo>
                  <a:pt x="1556" y="910"/>
                </a:lnTo>
                <a:lnTo>
                  <a:pt x="1578" y="872"/>
                </a:lnTo>
                <a:lnTo>
                  <a:pt x="1596" y="833"/>
                </a:lnTo>
                <a:lnTo>
                  <a:pt x="1564" y="804"/>
                </a:lnTo>
                <a:lnTo>
                  <a:pt x="1540" y="769"/>
                </a:lnTo>
                <a:lnTo>
                  <a:pt x="1521" y="730"/>
                </a:lnTo>
                <a:lnTo>
                  <a:pt x="1509" y="690"/>
                </a:lnTo>
                <a:lnTo>
                  <a:pt x="1505" y="647"/>
                </a:lnTo>
                <a:lnTo>
                  <a:pt x="1509" y="603"/>
                </a:lnTo>
                <a:lnTo>
                  <a:pt x="1521" y="560"/>
                </a:lnTo>
                <a:lnTo>
                  <a:pt x="1549" y="572"/>
                </a:lnTo>
                <a:lnTo>
                  <a:pt x="1536" y="614"/>
                </a:lnTo>
                <a:lnTo>
                  <a:pt x="1535" y="657"/>
                </a:lnTo>
                <a:lnTo>
                  <a:pt x="1540" y="697"/>
                </a:lnTo>
                <a:lnTo>
                  <a:pt x="1556" y="737"/>
                </a:lnTo>
                <a:lnTo>
                  <a:pt x="1577" y="772"/>
                </a:lnTo>
                <a:lnTo>
                  <a:pt x="1606" y="802"/>
                </a:lnTo>
                <a:lnTo>
                  <a:pt x="1620" y="739"/>
                </a:lnTo>
                <a:lnTo>
                  <a:pt x="1627" y="676"/>
                </a:lnTo>
                <a:lnTo>
                  <a:pt x="1627" y="614"/>
                </a:lnTo>
                <a:lnTo>
                  <a:pt x="1620" y="551"/>
                </a:lnTo>
                <a:lnTo>
                  <a:pt x="1610" y="492"/>
                </a:lnTo>
                <a:lnTo>
                  <a:pt x="1596" y="434"/>
                </a:lnTo>
                <a:lnTo>
                  <a:pt x="1580" y="382"/>
                </a:lnTo>
                <a:lnTo>
                  <a:pt x="1563" y="333"/>
                </a:lnTo>
                <a:lnTo>
                  <a:pt x="1547" y="293"/>
                </a:lnTo>
                <a:lnTo>
                  <a:pt x="1531" y="258"/>
                </a:lnTo>
                <a:lnTo>
                  <a:pt x="1615" y="225"/>
                </a:lnTo>
                <a:lnTo>
                  <a:pt x="1633" y="265"/>
                </a:lnTo>
                <a:lnTo>
                  <a:pt x="1652" y="312"/>
                </a:lnTo>
                <a:lnTo>
                  <a:pt x="1671" y="366"/>
                </a:lnTo>
                <a:lnTo>
                  <a:pt x="1688" y="427"/>
                </a:lnTo>
                <a:lnTo>
                  <a:pt x="1702" y="492"/>
                </a:lnTo>
                <a:lnTo>
                  <a:pt x="1732" y="455"/>
                </a:lnTo>
                <a:lnTo>
                  <a:pt x="1755" y="413"/>
                </a:lnTo>
                <a:lnTo>
                  <a:pt x="1770" y="366"/>
                </a:lnTo>
                <a:lnTo>
                  <a:pt x="1777" y="317"/>
                </a:lnTo>
                <a:lnTo>
                  <a:pt x="1776" y="269"/>
                </a:lnTo>
                <a:lnTo>
                  <a:pt x="1767" y="223"/>
                </a:lnTo>
                <a:lnTo>
                  <a:pt x="1750" y="178"/>
                </a:lnTo>
                <a:lnTo>
                  <a:pt x="1770" y="171"/>
                </a:lnTo>
                <a:lnTo>
                  <a:pt x="1793" y="164"/>
                </a:lnTo>
                <a:lnTo>
                  <a:pt x="1811" y="215"/>
                </a:lnTo>
                <a:lnTo>
                  <a:pt x="1821" y="269"/>
                </a:lnTo>
                <a:lnTo>
                  <a:pt x="1821" y="323"/>
                </a:lnTo>
                <a:lnTo>
                  <a:pt x="1814" y="378"/>
                </a:lnTo>
                <a:lnTo>
                  <a:pt x="1798" y="427"/>
                </a:lnTo>
                <a:lnTo>
                  <a:pt x="1776" y="471"/>
                </a:lnTo>
                <a:lnTo>
                  <a:pt x="1746" y="513"/>
                </a:lnTo>
                <a:lnTo>
                  <a:pt x="1711" y="547"/>
                </a:lnTo>
                <a:lnTo>
                  <a:pt x="1716" y="607"/>
                </a:lnTo>
                <a:lnTo>
                  <a:pt x="1718" y="668"/>
                </a:lnTo>
                <a:lnTo>
                  <a:pt x="1715" y="730"/>
                </a:lnTo>
                <a:lnTo>
                  <a:pt x="1702" y="791"/>
                </a:lnTo>
                <a:lnTo>
                  <a:pt x="1685" y="852"/>
                </a:lnTo>
                <a:lnTo>
                  <a:pt x="1657" y="913"/>
                </a:lnTo>
                <a:lnTo>
                  <a:pt x="1622" y="971"/>
                </a:lnTo>
                <a:lnTo>
                  <a:pt x="1701" y="1032"/>
                </a:lnTo>
                <a:lnTo>
                  <a:pt x="1781" y="1086"/>
                </a:lnTo>
                <a:lnTo>
                  <a:pt x="1868" y="1135"/>
                </a:lnTo>
                <a:lnTo>
                  <a:pt x="1957" y="1176"/>
                </a:lnTo>
                <a:lnTo>
                  <a:pt x="2052" y="1211"/>
                </a:lnTo>
                <a:lnTo>
                  <a:pt x="2151" y="1241"/>
                </a:lnTo>
                <a:lnTo>
                  <a:pt x="2252" y="1264"/>
                </a:lnTo>
                <a:lnTo>
                  <a:pt x="2200" y="1192"/>
                </a:lnTo>
                <a:lnTo>
                  <a:pt x="2151" y="1121"/>
                </a:lnTo>
                <a:lnTo>
                  <a:pt x="2109" y="1048"/>
                </a:lnTo>
                <a:lnTo>
                  <a:pt x="2053" y="1053"/>
                </a:lnTo>
                <a:lnTo>
                  <a:pt x="1996" y="1049"/>
                </a:lnTo>
                <a:lnTo>
                  <a:pt x="1940" y="1034"/>
                </a:lnTo>
                <a:lnTo>
                  <a:pt x="1894" y="1011"/>
                </a:lnTo>
                <a:lnTo>
                  <a:pt x="1854" y="983"/>
                </a:lnTo>
                <a:lnTo>
                  <a:pt x="1818" y="948"/>
                </a:lnTo>
                <a:lnTo>
                  <a:pt x="1788" y="910"/>
                </a:lnTo>
                <a:lnTo>
                  <a:pt x="1763" y="865"/>
                </a:lnTo>
                <a:lnTo>
                  <a:pt x="1805" y="845"/>
                </a:lnTo>
                <a:lnTo>
                  <a:pt x="1828" y="887"/>
                </a:lnTo>
                <a:lnTo>
                  <a:pt x="1856" y="922"/>
                </a:lnTo>
                <a:lnTo>
                  <a:pt x="1889" y="953"/>
                </a:lnTo>
                <a:lnTo>
                  <a:pt x="1905" y="913"/>
                </a:lnTo>
                <a:lnTo>
                  <a:pt x="1910" y="872"/>
                </a:lnTo>
                <a:lnTo>
                  <a:pt x="1908" y="830"/>
                </a:lnTo>
                <a:lnTo>
                  <a:pt x="1900" y="790"/>
                </a:lnTo>
                <a:lnTo>
                  <a:pt x="1882" y="753"/>
                </a:lnTo>
                <a:lnTo>
                  <a:pt x="1858" y="718"/>
                </a:lnTo>
                <a:lnTo>
                  <a:pt x="1825" y="690"/>
                </a:lnTo>
                <a:lnTo>
                  <a:pt x="1842" y="666"/>
                </a:lnTo>
                <a:lnTo>
                  <a:pt x="1875" y="694"/>
                </a:lnTo>
                <a:lnTo>
                  <a:pt x="1903" y="727"/>
                </a:lnTo>
                <a:lnTo>
                  <a:pt x="1922" y="763"/>
                </a:lnTo>
                <a:lnTo>
                  <a:pt x="1936" y="804"/>
                </a:lnTo>
                <a:lnTo>
                  <a:pt x="1942" y="845"/>
                </a:lnTo>
                <a:lnTo>
                  <a:pt x="1940" y="887"/>
                </a:lnTo>
                <a:lnTo>
                  <a:pt x="1931" y="929"/>
                </a:lnTo>
                <a:lnTo>
                  <a:pt x="1915" y="969"/>
                </a:lnTo>
                <a:lnTo>
                  <a:pt x="1935" y="981"/>
                </a:lnTo>
                <a:lnTo>
                  <a:pt x="1956" y="990"/>
                </a:lnTo>
                <a:lnTo>
                  <a:pt x="1999" y="1002"/>
                </a:lnTo>
                <a:lnTo>
                  <a:pt x="2043" y="1007"/>
                </a:lnTo>
                <a:lnTo>
                  <a:pt x="2086" y="1004"/>
                </a:lnTo>
                <a:lnTo>
                  <a:pt x="2041" y="901"/>
                </a:lnTo>
                <a:lnTo>
                  <a:pt x="2003" y="797"/>
                </a:lnTo>
                <a:lnTo>
                  <a:pt x="1973" y="694"/>
                </a:lnTo>
                <a:lnTo>
                  <a:pt x="1950" y="594"/>
                </a:lnTo>
                <a:lnTo>
                  <a:pt x="1933" y="499"/>
                </a:lnTo>
                <a:lnTo>
                  <a:pt x="1921" y="408"/>
                </a:lnTo>
                <a:lnTo>
                  <a:pt x="1912" y="326"/>
                </a:lnTo>
                <a:lnTo>
                  <a:pt x="1907" y="251"/>
                </a:lnTo>
                <a:lnTo>
                  <a:pt x="1905" y="185"/>
                </a:lnTo>
                <a:lnTo>
                  <a:pt x="1905" y="131"/>
                </a:lnTo>
                <a:lnTo>
                  <a:pt x="1966" y="114"/>
                </a:lnTo>
                <a:lnTo>
                  <a:pt x="2027" y="100"/>
                </a:lnTo>
                <a:lnTo>
                  <a:pt x="2027" y="227"/>
                </a:lnTo>
                <a:lnTo>
                  <a:pt x="2031" y="286"/>
                </a:lnTo>
                <a:lnTo>
                  <a:pt x="2036" y="351"/>
                </a:lnTo>
                <a:lnTo>
                  <a:pt x="2076" y="324"/>
                </a:lnTo>
                <a:lnTo>
                  <a:pt x="2109" y="293"/>
                </a:lnTo>
                <a:lnTo>
                  <a:pt x="2139" y="255"/>
                </a:lnTo>
                <a:lnTo>
                  <a:pt x="2162" y="211"/>
                </a:lnTo>
                <a:lnTo>
                  <a:pt x="2176" y="164"/>
                </a:lnTo>
                <a:lnTo>
                  <a:pt x="2181" y="115"/>
                </a:lnTo>
                <a:lnTo>
                  <a:pt x="2179" y="66"/>
                </a:lnTo>
                <a:lnTo>
                  <a:pt x="2200" y="61"/>
                </a:lnTo>
                <a:lnTo>
                  <a:pt x="2223" y="58"/>
                </a:lnTo>
                <a:lnTo>
                  <a:pt x="2226" y="115"/>
                </a:lnTo>
                <a:lnTo>
                  <a:pt x="2219" y="173"/>
                </a:lnTo>
                <a:lnTo>
                  <a:pt x="2202" y="227"/>
                </a:lnTo>
                <a:lnTo>
                  <a:pt x="2176" y="279"/>
                </a:lnTo>
                <a:lnTo>
                  <a:pt x="2148" y="317"/>
                </a:lnTo>
                <a:lnTo>
                  <a:pt x="2116" y="349"/>
                </a:lnTo>
                <a:lnTo>
                  <a:pt x="2080" y="377"/>
                </a:lnTo>
                <a:lnTo>
                  <a:pt x="2041" y="399"/>
                </a:lnTo>
                <a:lnTo>
                  <a:pt x="2053" y="485"/>
                </a:lnTo>
                <a:lnTo>
                  <a:pt x="2071" y="575"/>
                </a:lnTo>
                <a:lnTo>
                  <a:pt x="2092" y="669"/>
                </a:lnTo>
                <a:lnTo>
                  <a:pt x="2121" y="765"/>
                </a:lnTo>
                <a:lnTo>
                  <a:pt x="2169" y="727"/>
                </a:lnTo>
                <a:lnTo>
                  <a:pt x="2210" y="687"/>
                </a:lnTo>
                <a:lnTo>
                  <a:pt x="2190" y="652"/>
                </a:lnTo>
                <a:lnTo>
                  <a:pt x="2177" y="614"/>
                </a:lnTo>
                <a:lnTo>
                  <a:pt x="2170" y="574"/>
                </a:lnTo>
                <a:lnTo>
                  <a:pt x="2170" y="533"/>
                </a:lnTo>
                <a:lnTo>
                  <a:pt x="2176" y="493"/>
                </a:lnTo>
                <a:lnTo>
                  <a:pt x="2190" y="455"/>
                </a:lnTo>
                <a:lnTo>
                  <a:pt x="2209" y="420"/>
                </a:lnTo>
                <a:lnTo>
                  <a:pt x="2235" y="387"/>
                </a:lnTo>
                <a:lnTo>
                  <a:pt x="2256" y="408"/>
                </a:lnTo>
                <a:lnTo>
                  <a:pt x="2231" y="439"/>
                </a:lnTo>
                <a:lnTo>
                  <a:pt x="2214" y="476"/>
                </a:lnTo>
                <a:lnTo>
                  <a:pt x="2202" y="513"/>
                </a:lnTo>
                <a:lnTo>
                  <a:pt x="2198" y="551"/>
                </a:lnTo>
                <a:lnTo>
                  <a:pt x="2202" y="589"/>
                </a:lnTo>
                <a:lnTo>
                  <a:pt x="2214" y="628"/>
                </a:lnTo>
                <a:lnTo>
                  <a:pt x="2231" y="662"/>
                </a:lnTo>
                <a:lnTo>
                  <a:pt x="2268" y="612"/>
                </a:lnTo>
                <a:lnTo>
                  <a:pt x="2301" y="558"/>
                </a:lnTo>
                <a:lnTo>
                  <a:pt x="2326" y="499"/>
                </a:lnTo>
                <a:lnTo>
                  <a:pt x="2347" y="434"/>
                </a:lnTo>
                <a:lnTo>
                  <a:pt x="2361" y="366"/>
                </a:lnTo>
                <a:lnTo>
                  <a:pt x="2369" y="295"/>
                </a:lnTo>
                <a:lnTo>
                  <a:pt x="2371" y="218"/>
                </a:lnTo>
                <a:lnTo>
                  <a:pt x="2368" y="148"/>
                </a:lnTo>
                <a:lnTo>
                  <a:pt x="2361" y="87"/>
                </a:lnTo>
                <a:lnTo>
                  <a:pt x="2352" y="37"/>
                </a:lnTo>
                <a:lnTo>
                  <a:pt x="2441" y="26"/>
                </a:lnTo>
                <a:lnTo>
                  <a:pt x="2450" y="79"/>
                </a:lnTo>
                <a:lnTo>
                  <a:pt x="2457" y="143"/>
                </a:lnTo>
                <a:lnTo>
                  <a:pt x="2460" y="215"/>
                </a:lnTo>
                <a:lnTo>
                  <a:pt x="2458" y="293"/>
                </a:lnTo>
                <a:lnTo>
                  <a:pt x="2499" y="267"/>
                </a:lnTo>
                <a:lnTo>
                  <a:pt x="2533" y="234"/>
                </a:lnTo>
                <a:lnTo>
                  <a:pt x="2563" y="195"/>
                </a:lnTo>
                <a:lnTo>
                  <a:pt x="2586" y="152"/>
                </a:lnTo>
                <a:lnTo>
                  <a:pt x="2600" y="107"/>
                </a:lnTo>
                <a:lnTo>
                  <a:pt x="2607" y="60"/>
                </a:lnTo>
                <a:lnTo>
                  <a:pt x="2605" y="11"/>
                </a:lnTo>
                <a:lnTo>
                  <a:pt x="2650" y="7"/>
                </a:lnTo>
                <a:lnTo>
                  <a:pt x="2652" y="63"/>
                </a:lnTo>
                <a:lnTo>
                  <a:pt x="2643" y="119"/>
                </a:lnTo>
                <a:lnTo>
                  <a:pt x="2628" y="171"/>
                </a:lnTo>
                <a:lnTo>
                  <a:pt x="2602" y="222"/>
                </a:lnTo>
                <a:lnTo>
                  <a:pt x="2572" y="262"/>
                </a:lnTo>
                <a:lnTo>
                  <a:pt x="2537" y="295"/>
                </a:lnTo>
                <a:lnTo>
                  <a:pt x="2499" y="323"/>
                </a:lnTo>
                <a:lnTo>
                  <a:pt x="2455" y="345"/>
                </a:lnTo>
                <a:lnTo>
                  <a:pt x="2441" y="425"/>
                </a:lnTo>
                <a:lnTo>
                  <a:pt x="2420" y="500"/>
                </a:lnTo>
                <a:lnTo>
                  <a:pt x="2392" y="572"/>
                </a:lnTo>
                <a:lnTo>
                  <a:pt x="2357" y="638"/>
                </a:lnTo>
                <a:lnTo>
                  <a:pt x="2317" y="701"/>
                </a:lnTo>
                <a:lnTo>
                  <a:pt x="2268" y="757"/>
                </a:lnTo>
                <a:lnTo>
                  <a:pt x="2214" y="809"/>
                </a:lnTo>
                <a:lnTo>
                  <a:pt x="2153" y="854"/>
                </a:lnTo>
                <a:lnTo>
                  <a:pt x="2188" y="933"/>
                </a:lnTo>
                <a:lnTo>
                  <a:pt x="2228" y="1011"/>
                </a:lnTo>
                <a:lnTo>
                  <a:pt x="2273" y="1088"/>
                </a:lnTo>
                <a:lnTo>
                  <a:pt x="2326" y="1161"/>
                </a:lnTo>
                <a:lnTo>
                  <a:pt x="2329" y="1117"/>
                </a:lnTo>
                <a:lnTo>
                  <a:pt x="2334" y="1068"/>
                </a:lnTo>
                <a:lnTo>
                  <a:pt x="2343" y="1020"/>
                </a:lnTo>
                <a:lnTo>
                  <a:pt x="2357" y="967"/>
                </a:lnTo>
                <a:lnTo>
                  <a:pt x="2375" y="915"/>
                </a:lnTo>
                <a:lnTo>
                  <a:pt x="2397" y="863"/>
                </a:lnTo>
                <a:lnTo>
                  <a:pt x="2427" y="811"/>
                </a:lnTo>
                <a:lnTo>
                  <a:pt x="2462" y="762"/>
                </a:lnTo>
                <a:lnTo>
                  <a:pt x="2504" y="713"/>
                </a:lnTo>
                <a:lnTo>
                  <a:pt x="2553" y="668"/>
                </a:lnTo>
                <a:lnTo>
                  <a:pt x="2544" y="626"/>
                </a:lnTo>
                <a:lnTo>
                  <a:pt x="2544" y="584"/>
                </a:lnTo>
                <a:lnTo>
                  <a:pt x="2551" y="544"/>
                </a:lnTo>
                <a:lnTo>
                  <a:pt x="2565" y="506"/>
                </a:lnTo>
                <a:lnTo>
                  <a:pt x="2584" y="469"/>
                </a:lnTo>
                <a:lnTo>
                  <a:pt x="2610" y="438"/>
                </a:lnTo>
                <a:lnTo>
                  <a:pt x="2642" y="410"/>
                </a:lnTo>
                <a:lnTo>
                  <a:pt x="2678" y="389"/>
                </a:lnTo>
                <a:lnTo>
                  <a:pt x="2691" y="417"/>
                </a:lnTo>
                <a:lnTo>
                  <a:pt x="2656" y="438"/>
                </a:lnTo>
                <a:lnTo>
                  <a:pt x="2626" y="464"/>
                </a:lnTo>
                <a:lnTo>
                  <a:pt x="2603" y="495"/>
                </a:lnTo>
                <a:lnTo>
                  <a:pt x="2586" y="530"/>
                </a:lnTo>
                <a:lnTo>
                  <a:pt x="2575" y="568"/>
                </a:lnTo>
                <a:lnTo>
                  <a:pt x="2574" y="608"/>
                </a:lnTo>
                <a:lnTo>
                  <a:pt x="2577" y="648"/>
                </a:lnTo>
                <a:lnTo>
                  <a:pt x="2581" y="645"/>
                </a:lnTo>
                <a:lnTo>
                  <a:pt x="2584" y="643"/>
                </a:lnTo>
                <a:lnTo>
                  <a:pt x="2635" y="720"/>
                </a:lnTo>
                <a:lnTo>
                  <a:pt x="2588" y="757"/>
                </a:lnTo>
                <a:lnTo>
                  <a:pt x="2549" y="797"/>
                </a:lnTo>
                <a:lnTo>
                  <a:pt x="2516" y="840"/>
                </a:lnTo>
                <a:lnTo>
                  <a:pt x="2551" y="851"/>
                </a:lnTo>
                <a:lnTo>
                  <a:pt x="2588" y="854"/>
                </a:lnTo>
                <a:lnTo>
                  <a:pt x="2623" y="852"/>
                </a:lnTo>
                <a:lnTo>
                  <a:pt x="2657" y="842"/>
                </a:lnTo>
                <a:lnTo>
                  <a:pt x="2691" y="826"/>
                </a:lnTo>
                <a:lnTo>
                  <a:pt x="2720" y="804"/>
                </a:lnTo>
                <a:lnTo>
                  <a:pt x="2746" y="776"/>
                </a:lnTo>
                <a:lnTo>
                  <a:pt x="2769" y="793"/>
                </a:lnTo>
                <a:lnTo>
                  <a:pt x="2740" y="826"/>
                </a:lnTo>
                <a:lnTo>
                  <a:pt x="2705" y="852"/>
                </a:lnTo>
                <a:lnTo>
                  <a:pt x="2664" y="872"/>
                </a:lnTo>
                <a:lnTo>
                  <a:pt x="2624" y="882"/>
                </a:lnTo>
                <a:lnTo>
                  <a:pt x="2582" y="885"/>
                </a:lnTo>
                <a:lnTo>
                  <a:pt x="2540" y="880"/>
                </a:lnTo>
                <a:lnTo>
                  <a:pt x="2499" y="866"/>
                </a:lnTo>
                <a:lnTo>
                  <a:pt x="2471" y="924"/>
                </a:lnTo>
                <a:lnTo>
                  <a:pt x="2448" y="981"/>
                </a:lnTo>
                <a:lnTo>
                  <a:pt x="2434" y="1037"/>
                </a:lnTo>
                <a:lnTo>
                  <a:pt x="2423" y="1093"/>
                </a:lnTo>
                <a:lnTo>
                  <a:pt x="2418" y="1143"/>
                </a:lnTo>
                <a:lnTo>
                  <a:pt x="2443" y="1112"/>
                </a:lnTo>
                <a:lnTo>
                  <a:pt x="2472" y="1084"/>
                </a:lnTo>
                <a:lnTo>
                  <a:pt x="2506" y="1063"/>
                </a:lnTo>
                <a:lnTo>
                  <a:pt x="2540" y="1048"/>
                </a:lnTo>
                <a:lnTo>
                  <a:pt x="2579" y="1041"/>
                </a:lnTo>
                <a:lnTo>
                  <a:pt x="2621" y="1039"/>
                </a:lnTo>
                <a:lnTo>
                  <a:pt x="2661" y="1044"/>
                </a:lnTo>
                <a:lnTo>
                  <a:pt x="2654" y="1075"/>
                </a:lnTo>
                <a:lnTo>
                  <a:pt x="2616" y="1070"/>
                </a:lnTo>
                <a:lnTo>
                  <a:pt x="2577" y="1072"/>
                </a:lnTo>
                <a:lnTo>
                  <a:pt x="2540" y="1082"/>
                </a:lnTo>
                <a:lnTo>
                  <a:pt x="2506" y="1100"/>
                </a:lnTo>
                <a:lnTo>
                  <a:pt x="2476" y="1122"/>
                </a:lnTo>
                <a:lnTo>
                  <a:pt x="2450" y="1150"/>
                </a:lnTo>
                <a:lnTo>
                  <a:pt x="2430" y="1185"/>
                </a:lnTo>
                <a:lnTo>
                  <a:pt x="2416" y="1224"/>
                </a:lnTo>
                <a:lnTo>
                  <a:pt x="2416" y="1246"/>
                </a:lnTo>
                <a:lnTo>
                  <a:pt x="2418" y="1265"/>
                </a:lnTo>
                <a:lnTo>
                  <a:pt x="2455" y="1300"/>
                </a:lnTo>
                <a:lnTo>
                  <a:pt x="2514" y="1358"/>
                </a:lnTo>
                <a:lnTo>
                  <a:pt x="2570" y="1415"/>
                </a:lnTo>
                <a:lnTo>
                  <a:pt x="2619" y="1476"/>
                </a:lnTo>
                <a:lnTo>
                  <a:pt x="2619" y="1433"/>
                </a:lnTo>
                <a:lnTo>
                  <a:pt x="2626" y="1391"/>
                </a:lnTo>
                <a:lnTo>
                  <a:pt x="2640" y="1351"/>
                </a:lnTo>
                <a:lnTo>
                  <a:pt x="2661" y="1312"/>
                </a:lnTo>
                <a:lnTo>
                  <a:pt x="2689" y="1279"/>
                </a:lnTo>
                <a:lnTo>
                  <a:pt x="2724" y="1251"/>
                </a:lnTo>
                <a:lnTo>
                  <a:pt x="2740" y="1278"/>
                </a:lnTo>
                <a:lnTo>
                  <a:pt x="2706" y="1305"/>
                </a:lnTo>
                <a:lnTo>
                  <a:pt x="2678" y="1339"/>
                </a:lnTo>
                <a:lnTo>
                  <a:pt x="2661" y="1377"/>
                </a:lnTo>
                <a:lnTo>
                  <a:pt x="2649" y="1417"/>
                </a:lnTo>
                <a:lnTo>
                  <a:pt x="2647" y="1459"/>
                </a:lnTo>
                <a:lnTo>
                  <a:pt x="2652" y="1501"/>
                </a:lnTo>
                <a:lnTo>
                  <a:pt x="2668" y="1541"/>
                </a:lnTo>
                <a:lnTo>
                  <a:pt x="2717" y="1616"/>
                </a:lnTo>
                <a:lnTo>
                  <a:pt x="2760" y="1692"/>
                </a:lnTo>
                <a:lnTo>
                  <a:pt x="2769" y="1630"/>
                </a:lnTo>
                <a:lnTo>
                  <a:pt x="2776" y="1567"/>
                </a:lnTo>
                <a:lnTo>
                  <a:pt x="2790" y="1438"/>
                </a:lnTo>
                <a:lnTo>
                  <a:pt x="2795" y="1377"/>
                </a:lnTo>
                <a:lnTo>
                  <a:pt x="2801" y="1321"/>
                </a:lnTo>
                <a:lnTo>
                  <a:pt x="2804" y="1271"/>
                </a:lnTo>
                <a:lnTo>
                  <a:pt x="2808" y="1229"/>
                </a:lnTo>
                <a:lnTo>
                  <a:pt x="2811" y="1196"/>
                </a:lnTo>
                <a:lnTo>
                  <a:pt x="2811" y="1143"/>
                </a:lnTo>
                <a:lnTo>
                  <a:pt x="2776" y="1119"/>
                </a:lnTo>
                <a:lnTo>
                  <a:pt x="2748" y="1088"/>
                </a:lnTo>
                <a:lnTo>
                  <a:pt x="2724" y="1051"/>
                </a:lnTo>
                <a:lnTo>
                  <a:pt x="2708" y="1013"/>
                </a:lnTo>
                <a:lnTo>
                  <a:pt x="2699" y="969"/>
                </a:lnTo>
                <a:lnTo>
                  <a:pt x="2698" y="924"/>
                </a:lnTo>
                <a:lnTo>
                  <a:pt x="2727" y="926"/>
                </a:lnTo>
                <a:lnTo>
                  <a:pt x="2729" y="969"/>
                </a:lnTo>
                <a:lnTo>
                  <a:pt x="2738" y="1009"/>
                </a:lnTo>
                <a:lnTo>
                  <a:pt x="2755" y="1048"/>
                </a:lnTo>
                <a:lnTo>
                  <a:pt x="2780" y="1079"/>
                </a:lnTo>
                <a:lnTo>
                  <a:pt x="2811" y="1107"/>
                </a:lnTo>
                <a:lnTo>
                  <a:pt x="2811" y="725"/>
                </a:lnTo>
                <a:lnTo>
                  <a:pt x="2778" y="701"/>
                </a:lnTo>
                <a:lnTo>
                  <a:pt x="2748" y="669"/>
                </a:lnTo>
                <a:lnTo>
                  <a:pt x="2726" y="635"/>
                </a:lnTo>
                <a:lnTo>
                  <a:pt x="2710" y="594"/>
                </a:lnTo>
                <a:lnTo>
                  <a:pt x="2701" y="553"/>
                </a:lnTo>
                <a:lnTo>
                  <a:pt x="2699" y="507"/>
                </a:lnTo>
                <a:lnTo>
                  <a:pt x="2729" y="509"/>
                </a:lnTo>
                <a:lnTo>
                  <a:pt x="2731" y="553"/>
                </a:lnTo>
                <a:lnTo>
                  <a:pt x="2740" y="593"/>
                </a:lnTo>
                <a:lnTo>
                  <a:pt x="2757" y="629"/>
                </a:lnTo>
                <a:lnTo>
                  <a:pt x="2781" y="661"/>
                </a:lnTo>
                <a:lnTo>
                  <a:pt x="2811" y="689"/>
                </a:lnTo>
                <a:lnTo>
                  <a:pt x="2811" y="173"/>
                </a:lnTo>
                <a:lnTo>
                  <a:pt x="2785" y="154"/>
                </a:lnTo>
                <a:lnTo>
                  <a:pt x="2762" y="131"/>
                </a:lnTo>
                <a:lnTo>
                  <a:pt x="2734" y="93"/>
                </a:lnTo>
                <a:lnTo>
                  <a:pt x="2715" y="49"/>
                </a:lnTo>
                <a:lnTo>
                  <a:pt x="2705" y="4"/>
                </a:lnTo>
                <a:lnTo>
                  <a:pt x="2736" y="4"/>
                </a:lnTo>
                <a:lnTo>
                  <a:pt x="2745" y="42"/>
                </a:lnTo>
                <a:lnTo>
                  <a:pt x="2762" y="79"/>
                </a:lnTo>
                <a:lnTo>
                  <a:pt x="2785" y="110"/>
                </a:lnTo>
                <a:lnTo>
                  <a:pt x="2802" y="127"/>
                </a:lnTo>
                <a:lnTo>
                  <a:pt x="2811" y="134"/>
                </a:lnTo>
                <a:lnTo>
                  <a:pt x="2811" y="0"/>
                </a:lnTo>
                <a:close/>
              </a:path>
            </a:pathLst>
          </a:custGeom>
          <a:gradFill>
            <a:gsLst>
              <a:gs pos="0">
                <a:srgbClr val="A5CE39"/>
              </a:gs>
              <a:gs pos="48000">
                <a:srgbClr val="A5CE39"/>
              </a:gs>
              <a:gs pos="100000">
                <a:srgbClr val="477F00"/>
              </a:gs>
            </a:gsLst>
            <a:lin ang="16200000" scaled="0"/>
          </a:gra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77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45434</TotalTime>
  <Words>1573</Words>
  <Application>Microsoft Office PowerPoint</Application>
  <PresentationFormat>On-screen Show (4:3)</PresentationFormat>
  <Paragraphs>306</Paragraphs>
  <Slides>41</Slides>
  <Notes>33</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41</vt:i4>
      </vt:variant>
    </vt:vector>
  </HeadingPairs>
  <TitlesOfParts>
    <vt:vector size="62" baseType="lpstr">
      <vt:lpstr>Arial</vt:lpstr>
      <vt:lpstr>Calibri</vt:lpstr>
      <vt:lpstr>Cambria</vt:lpstr>
      <vt:lpstr>Helvetica Light</vt:lpstr>
      <vt:lpstr>Times New Roman</vt:lpstr>
      <vt:lpstr>Times New Roman Bold</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vt:lpstr>
      <vt:lpstr>Implications</vt:lpstr>
      <vt:lpstr>PowerPoint Presentation</vt:lpstr>
      <vt:lpstr>Implications</vt:lpstr>
      <vt:lpstr>Implications</vt:lpstr>
      <vt:lpstr>Implications</vt:lpstr>
      <vt:lpstr>Bible Engagement in Canada</vt:lpstr>
      <vt:lpstr>Bible Engagement in Canada</vt:lpstr>
      <vt:lpstr>Bible Engagement in Canada</vt:lpstr>
      <vt:lpstr>Bible Engagement in Canada</vt:lpstr>
      <vt:lpstr>Bible Engagement in Canada</vt:lpstr>
      <vt:lpstr>PowerPoint Presentation</vt:lpstr>
      <vt:lpstr>PowerPoint Presentation</vt:lpstr>
      <vt:lpstr>PowerPoint Presentation</vt:lpstr>
      <vt:lpstr>Bible Engagement in Canada</vt:lpstr>
      <vt:lpstr>Bible Engagement in Canada</vt:lpstr>
      <vt:lpstr>Bible Engagement in Canada</vt:lpstr>
      <vt:lpstr>Bible Engagement in Canada</vt:lpstr>
      <vt:lpstr>Bible Engagement in Canada</vt:lpstr>
      <vt:lpstr>Bible Engagement in Canada</vt:lpstr>
      <vt:lpstr>Bible Engagement in Canada</vt:lpstr>
      <vt:lpstr>…discussions…</vt:lpstr>
      <vt:lpstr>Are these statistics  surprising?  worrisome?  irrelevant?  useful?</vt:lpstr>
      <vt:lpstr>Do you see evidence in your church of what this survey is reporting, that “the Bible is not directly shaping much of the church in Canada”?  In what ways?</vt:lpstr>
      <vt:lpstr>Are you - or how are you:  a)  helping people process what we believe about    the Bible?  (as in inerrancy, inspiration, unity,    uniqueness, etc.)  b)  helping people interact with the Bible?    (understanding the texts of Scripture…application   of texts)  c) helping people talk with other people about the Bible?  d) helping people remove the dullness/ routine of devotions/ Bible reading/ family devotions?  </vt:lpstr>
      <vt:lpstr>What might you be willing  to try in your church  to reverse this disturbing trend and see more engagement  with the Bible?</vt:lpstr>
      <vt:lpstr>Survey Said!</vt:lpstr>
      <vt:lpstr>PowerPoint Presentation</vt:lpstr>
      <vt:lpstr>PowerPoint Presentation</vt:lpstr>
      <vt:lpstr>PowerPoint Presentation</vt:lpstr>
      <vt:lpstr>PowerPoint Presentation</vt:lpstr>
      <vt:lpstr>PowerPoint Presentation</vt:lpstr>
      <vt:lpstr>PowerPoint Presentation</vt:lpstr>
    </vt:vector>
  </TitlesOfParts>
  <Manager>Natalie Rogge</Manager>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Theological Vitality Slides for MAN and NW ON</dc:title>
  <dc:subject>2020 Initiative</dc:subject>
  <dc:creator>Natalie Rogge, Jeromey Martini, Andrew Gabriel</dc:creator>
  <cp:keywords>Theology and Hermeneutics;Scripture Engagement Study findings - recap;, Implications</cp:keywords>
  <cp:lastModifiedBy>Natalie Rogge</cp:lastModifiedBy>
  <cp:revision>448</cp:revision>
  <cp:lastPrinted>2014-09-25T21:11:24Z</cp:lastPrinted>
  <dcterms:created xsi:type="dcterms:W3CDTF">2010-11-26T09:48:13Z</dcterms:created>
  <dcterms:modified xsi:type="dcterms:W3CDTF">2016-02-28T05:20:11Z</dcterms:modified>
  <cp:category>PAOC Analysis and Strategy</cp:category>
</cp:coreProperties>
</file>