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2"/>
  </p:notesMasterIdLst>
  <p:sldIdLst>
    <p:sldId id="270" r:id="rId2"/>
    <p:sldId id="256" r:id="rId3"/>
    <p:sldId id="258" r:id="rId4"/>
    <p:sldId id="259" r:id="rId5"/>
    <p:sldId id="260" r:id="rId6"/>
    <p:sldId id="271" r:id="rId7"/>
    <p:sldId id="272" r:id="rId8"/>
    <p:sldId id="273" r:id="rId9"/>
    <p:sldId id="274" r:id="rId10"/>
    <p:sldId id="262" r:id="rId11"/>
    <p:sldId id="275" r:id="rId12"/>
    <p:sldId id="276" r:id="rId13"/>
    <p:sldId id="263" r:id="rId14"/>
    <p:sldId id="264" r:id="rId15"/>
    <p:sldId id="265" r:id="rId16"/>
    <p:sldId id="266" r:id="rId17"/>
    <p:sldId id="267" r:id="rId18"/>
    <p:sldId id="268" r:id="rId19"/>
    <p:sldId id="277"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3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95"/>
    <p:restoredTop sz="60980"/>
  </p:normalViewPr>
  <p:slideViewPr>
    <p:cSldViewPr snapToGrid="0" snapToObjects="1" showGuides="1">
      <p:cViewPr varScale="1">
        <p:scale>
          <a:sx n="71" d="100"/>
          <a:sy n="71" d="100"/>
        </p:scale>
        <p:origin x="1746"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B353B-4344-C14B-A388-E19A3C4DBBA8}"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E5A87-1111-AF46-8DDC-82DB0F0E43A6}" type="slidenum">
              <a:rPr lang="en-US" smtClean="0"/>
              <a:t>‹#›</a:t>
            </a:fld>
            <a:endParaRPr lang="en-US"/>
          </a:p>
        </p:txBody>
      </p:sp>
    </p:spTree>
    <p:extLst>
      <p:ext uri="{BB962C8B-B14F-4D97-AF65-F5344CB8AC3E}">
        <p14:creationId xmlns:p14="http://schemas.microsoft.com/office/powerpoint/2010/main" val="15151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tatcan.gc.ca/daily-quotidien/171025/dq171025b-eng.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ki/Islam_in_Canad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tatcan.gc.ca/pub/11-631-x/11-631-x2018001-eng.ht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statcan.gc.ca/daily-quotidien/161123/dq161123b-eng.ht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12.statcan.gc.ca/census-recensement/2011/as-sa/98-314-x/98-314-x2011003_1-eng.cf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christianitytoday.com/ct/2012/may/quebec-prodigal-province.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bc.ca/news/politics/cities-population-census-2016-1.397206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lueletterbible.org/Bible.cfm?b=Jhn&amp;c=4#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lueletterbible.org/Bible.cfm?b=Jhn&amp;c=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lueletterbible.org/Bible.cfm?b=Luk&amp;c=9#5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lueletterbible.org/faq/don_stewart/stewart.cfm?id=13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Transforming</a:t>
            </a:r>
            <a:r>
              <a:rPr lang="en-US" baseline="0" dirty="0" smtClean="0"/>
              <a:t> Canada Together 2018</a:t>
            </a:r>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a:t>
            </a:fld>
            <a:endParaRPr lang="en-US"/>
          </a:p>
        </p:txBody>
      </p:sp>
    </p:spTree>
    <p:extLst>
      <p:ext uri="{BB962C8B-B14F-4D97-AF65-F5344CB8AC3E}">
        <p14:creationId xmlns:p14="http://schemas.microsoft.com/office/powerpoint/2010/main" val="6843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u="sng" kern="1200" dirty="0" smtClean="0">
                <a:solidFill>
                  <a:schemeClr val="tx1"/>
                </a:solidFill>
                <a:effectLst/>
                <a:latin typeface="+mn-lt"/>
                <a:ea typeface="+mn-ea"/>
                <a:cs typeface="+mn-cs"/>
              </a:rPr>
              <a:t>Qu’en est-il des Samaritains d’aujourd’hui?</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Notre mission comprend ceux qui sont des « Samaritains » modernes - les groupes de personnes en situation démographique ou géographique difficile de notre propre pays. C’est ce que nous appelons les </a:t>
            </a:r>
            <a:r>
              <a:rPr lang="fr-CA" sz="1200" u="sng" kern="1200" dirty="0" smtClean="0">
                <a:solidFill>
                  <a:schemeClr val="tx1"/>
                </a:solidFill>
                <a:effectLst/>
                <a:latin typeface="+mn-lt"/>
                <a:ea typeface="+mn-ea"/>
                <a:cs typeface="+mn-cs"/>
              </a:rPr>
              <a:t>lacunes prioritaires de Mission Canada</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10</a:t>
            </a:fld>
            <a:endParaRPr lang="en-US"/>
          </a:p>
        </p:txBody>
      </p:sp>
    </p:spTree>
    <p:extLst>
      <p:ext uri="{BB962C8B-B14F-4D97-AF65-F5344CB8AC3E}">
        <p14:creationId xmlns:p14="http://schemas.microsoft.com/office/powerpoint/2010/main" val="441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CA" sz="1200" b="1" dirty="0" smtClean="0"/>
              <a:t>Les statistiques suivantes nous montrent que</a:t>
            </a:r>
            <a:r>
              <a:rPr lang="fr-CA" sz="1200" b="1" u="sng" dirty="0" smtClean="0"/>
              <a:t> le Canada est un champ de mission.</a:t>
            </a:r>
            <a:r>
              <a:rPr lang="fr-CA" sz="1200" b="1" dirty="0" smtClean="0"/>
              <a:t> </a:t>
            </a:r>
          </a:p>
          <a:p>
            <a:pPr marL="0" indent="0">
              <a:buNone/>
            </a:pPr>
            <a:endParaRPr lang="en-US" sz="1200" b="1" dirty="0" smtClean="0"/>
          </a:p>
          <a:p>
            <a:pPr marL="0" indent="0">
              <a:buNone/>
            </a:pPr>
            <a:r>
              <a:rPr lang="fr-CA" sz="1200" b="1" dirty="0" smtClean="0"/>
              <a:t>24 % Au Canada en 2011, environ 7,8 millions de personnes – 24 % de la population – déclarent avoir aucune affiliation religieuse, augmentation de 9 % en 10 ans.</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11</a:t>
            </a:fld>
            <a:endParaRPr lang="en-US"/>
          </a:p>
        </p:txBody>
      </p:sp>
    </p:spTree>
    <p:extLst>
      <p:ext uri="{BB962C8B-B14F-4D97-AF65-F5344CB8AC3E}">
        <p14:creationId xmlns:p14="http://schemas.microsoft.com/office/powerpoint/2010/main" val="166692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smtClean="0">
                <a:solidFill>
                  <a:srgbClr val="D2313C"/>
                </a:solidFill>
              </a:rPr>
              <a:t>Cela signifie qu’une personne sur quatre au Canada a aucun rapport avec TOUTE religion.</a:t>
            </a:r>
            <a:r>
              <a:rPr lang="en-US" sz="1200" dirty="0" smtClean="0">
                <a:solidFill>
                  <a:srgbClr val="D2313C"/>
                </a:solidFill>
              </a:rPr>
              <a:t> </a:t>
            </a:r>
            <a:endParaRPr lang="en-US" sz="1200" b="1" dirty="0" smtClean="0">
              <a:solidFill>
                <a:srgbClr val="D2313C"/>
              </a:solidFill>
            </a:endParaRPr>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12</a:t>
            </a:fld>
            <a:endParaRPr lang="en-US"/>
          </a:p>
        </p:txBody>
      </p:sp>
    </p:spTree>
    <p:extLst>
      <p:ext uri="{BB962C8B-B14F-4D97-AF65-F5344CB8AC3E}">
        <p14:creationId xmlns:p14="http://schemas.microsoft.com/office/powerpoint/2010/main" val="207025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fr-CA" b="1" dirty="0" smtClean="0"/>
              <a:t>Quelles sont les lacunes missionnaires au Canada? Les APDC ont dégagé cinq priorités dans notre mission partagée :</a:t>
            </a:r>
            <a:endParaRPr lang="en-US" b="1" dirty="0" smtClean="0"/>
          </a:p>
          <a:p>
            <a:pPr marL="0" indent="0" algn="ctr">
              <a:buNone/>
            </a:pPr>
            <a:endParaRPr lang="en-US" b="1" dirty="0" smtClean="0">
              <a:ea typeface="Verdana" charset="0"/>
              <a:cs typeface="Verdana" charset="0"/>
            </a:endParaRPr>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13</a:t>
            </a:fld>
            <a:endParaRPr lang="en-US"/>
          </a:p>
        </p:txBody>
      </p:sp>
    </p:spTree>
    <p:extLst>
      <p:ext uri="{BB962C8B-B14F-4D97-AF65-F5344CB8AC3E}">
        <p14:creationId xmlns:p14="http://schemas.microsoft.com/office/powerpoint/2010/main" val="210938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latin typeface="Verdana" charset="0"/>
                <a:ea typeface="Verdana" charset="0"/>
                <a:cs typeface="Verdana" charset="0"/>
              </a:rPr>
              <a:t>1. </a:t>
            </a:r>
            <a:r>
              <a:rPr lang="fr-CA" sz="1200" b="1" kern="1200" dirty="0" smtClean="0">
                <a:solidFill>
                  <a:schemeClr val="tx1"/>
                </a:solidFill>
                <a:effectLst/>
                <a:latin typeface="+mn-lt"/>
                <a:ea typeface="+mn-ea"/>
                <a:cs typeface="+mn-cs"/>
              </a:rPr>
              <a:t>Les Néo-canadiens – Nous devons continuer d’atteindre nos voisins et les nouveaux venus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Au Recensement de 2016, le Canada comptait 1 212 075 nouveaux immigrants établis de façon permanente au Canada de 2011 à 2016. Ces immigrants récents représentaient 3,5% de la population totale du Canada en 2016. Les pays asiatiques représentaient 7 des 10 principaux pays de naissance des immigrants récents : les Philippines, l'Inde, la Chine, l'Iran, le Pakistan, la Syrie et la Corée du Sud.</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nouveaux immigrants se classent dans les catégories suivantes en 2016 :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Immigrants économiques	50,6 %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Immigrants parrainés par la famille 24,1 %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Réfugiés 24,1 %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Autres immigrants 1,2 %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Selon les perspectives démographiques de Statistique Canada, la proportion de la population canadienne née à l’étranger pourrait atteindre entre 24,5 % et 30,0 % dès 2036.</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Selon l'Enquête nationale auprès des ménages de 2011, il y avait 1 053 945 musulmans au Canada, soit environ 3,2 % de la population, ce qui fait de l'islam la deuxième plus grande religion du pays après le christianisme.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Luc nous rappelle, dans Actes 17.26-27</a:t>
            </a:r>
            <a:endParaRPr lang="en-US"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 partir d’un seul homme, il a créé tous les peuples pour qu’ils habitent toute la surface de la terre; </a:t>
            </a:r>
            <a:r>
              <a:rPr lang="fr-CA" sz="1200" i="1" u="sng" kern="1200" dirty="0" smtClean="0">
                <a:solidFill>
                  <a:schemeClr val="tx1"/>
                </a:solidFill>
                <a:effectLst/>
                <a:latin typeface="+mn-lt"/>
                <a:ea typeface="+mn-ea"/>
                <a:cs typeface="+mn-cs"/>
              </a:rPr>
              <a:t>il a fixé des périodes déterminées et établi les limites de leurs domaines</a:t>
            </a:r>
            <a:r>
              <a:rPr lang="fr-CA" sz="1200" i="1" kern="1200" dirty="0" smtClean="0">
                <a:solidFill>
                  <a:schemeClr val="tx1"/>
                </a:solidFill>
                <a:effectLst/>
                <a:latin typeface="+mn-lt"/>
                <a:ea typeface="+mn-ea"/>
                <a:cs typeface="+mn-cs"/>
              </a:rPr>
              <a:t>.                                                              Par tout cela, Dieu invitait les hommes à le chercher, et à le trouver, peut-être, comme à tâtons, lui qui n’est pas loin de chacun de nous.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Beaucoup d'immigrants arrivent au Canada sans relation avec Christ, ce qui nous offre une occasion incroyable d'amitié et de ministère </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3"/>
              </a:rPr>
              <a:t>http://www.statcan.gc.ca/daily-quotidien/171025/dq171025b-eng.htm</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Ibid</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4"/>
              </a:rPr>
              <a:t>https://en.wikipedia.org/wiki/Islam_in_Canada</a:t>
            </a:r>
            <a:r>
              <a:rPr lang="en-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14</a:t>
            </a:fld>
            <a:endParaRPr lang="en-US"/>
          </a:p>
        </p:txBody>
      </p:sp>
    </p:spTree>
    <p:extLst>
      <p:ext uri="{BB962C8B-B14F-4D97-AF65-F5344CB8AC3E}">
        <p14:creationId xmlns:p14="http://schemas.microsoft.com/office/powerpoint/2010/main" val="72072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La prochaine génération – enfants, jeunes, campus</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1</a:t>
            </a:r>
            <a:r>
              <a:rPr lang="fr-CA" sz="1200" kern="1200" baseline="30000" dirty="0" smtClean="0">
                <a:solidFill>
                  <a:schemeClr val="tx1"/>
                </a:solidFill>
                <a:effectLst/>
                <a:latin typeface="+mn-lt"/>
                <a:ea typeface="+mn-ea"/>
                <a:cs typeface="+mn-cs"/>
              </a:rPr>
              <a:t>er</a:t>
            </a:r>
            <a:r>
              <a:rPr lang="fr-CA" sz="1200" kern="1200" dirty="0" smtClean="0">
                <a:solidFill>
                  <a:schemeClr val="tx1"/>
                </a:solidFill>
                <a:effectLst/>
                <a:latin typeface="+mn-lt"/>
                <a:ea typeface="+mn-ea"/>
                <a:cs typeface="+mn-cs"/>
              </a:rPr>
              <a:t> juillet 2015, on comptait </a:t>
            </a:r>
            <a:r>
              <a:rPr lang="fr-CA" sz="1200" u="sng" kern="1200" dirty="0" smtClean="0">
                <a:solidFill>
                  <a:schemeClr val="tx1"/>
                </a:solidFill>
                <a:effectLst/>
                <a:latin typeface="+mn-lt"/>
                <a:ea typeface="+mn-ea"/>
                <a:cs typeface="+mn-cs"/>
              </a:rPr>
              <a:t>5 749 400 enfants</a:t>
            </a:r>
            <a:r>
              <a:rPr lang="fr-CA" sz="1200" kern="1200" dirty="0" smtClean="0">
                <a:solidFill>
                  <a:schemeClr val="tx1"/>
                </a:solidFill>
                <a:effectLst/>
                <a:latin typeface="+mn-lt"/>
                <a:ea typeface="+mn-ea"/>
                <a:cs typeface="+mn-cs"/>
              </a:rPr>
              <a:t> de 0 à 14 ans (16,0 %).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jeunes d'aujourd'hui ne ressemblent à aucune génération auparavant! Ils sont plus diversifiés, connectés, engagés socialement et plus instruits. Il y a plus de 9 millions de jeunes au pays, âgés de 15 à 34 ans.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Au cours de l'année scolaire 2014-2015, les effectifs des établissements d'enseignement postsecondaire publics (collèges et universités) du Canada ont totalisé plus de </a:t>
            </a:r>
            <a:r>
              <a:rPr lang="fr-CA" sz="1200" u="sng" kern="1200" dirty="0" smtClean="0">
                <a:solidFill>
                  <a:schemeClr val="tx1"/>
                </a:solidFill>
                <a:effectLst/>
                <a:latin typeface="+mn-lt"/>
                <a:ea typeface="+mn-ea"/>
                <a:cs typeface="+mn-cs"/>
              </a:rPr>
              <a:t>2 millions</a:t>
            </a:r>
            <a:r>
              <a:rPr lang="fr-CA" sz="1200" kern="1200" dirty="0" smtClean="0">
                <a:solidFill>
                  <a:schemeClr val="tx1"/>
                </a:solidFill>
                <a:effectLst/>
                <a:latin typeface="+mn-lt"/>
                <a:ea typeface="+mn-ea"/>
                <a:cs typeface="+mn-cs"/>
              </a:rPr>
              <a:t> (2 054 943), en légère hausse de 0,3 % par rapport à l'année précédente et dont 10 % sont des étudiants étrangers.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Selon </a:t>
            </a:r>
            <a:r>
              <a:rPr lang="fr-CA" sz="1200" kern="1200" dirty="0" err="1" smtClean="0">
                <a:solidFill>
                  <a:schemeClr val="tx1"/>
                </a:solidFill>
                <a:effectLst/>
                <a:latin typeface="+mn-lt"/>
                <a:ea typeface="+mn-ea"/>
                <a:cs typeface="+mn-cs"/>
              </a:rPr>
              <a:t>Pew</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Research</a:t>
            </a:r>
            <a:r>
              <a:rPr lang="fr-CA" sz="1200" kern="1200" dirty="0" smtClean="0">
                <a:solidFill>
                  <a:schemeClr val="tx1"/>
                </a:solidFill>
                <a:effectLst/>
                <a:latin typeface="+mn-lt"/>
                <a:ea typeface="+mn-ea"/>
                <a:cs typeface="+mn-cs"/>
              </a:rPr>
              <a:t>, 29 % des Canadiens nés entre 1967 et 1986 n'avaient aucune affiliation religieuse en 2011, soit 17 points de pourcentage de plus que la génération la plus âgée au Canada (1946 ou avant) et neuf points de plus que les Canadiens nés entre 1947 et 1966. Les Canadiens nés entre 1987 et 1995 - ce qui comprend la plus jeune génération d'adultes qui atteignent leur majorité - ont des taux de désaffiliation semblables à ceux de la génération précédente (29 % non affiliés, en 2011).</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Cela signifie que nous devons continuer à travailler avec la génération à venir pour les engager dans le message de l'Évangile dans une langue qu'ils comprennent. </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3"/>
              </a:rPr>
              <a:t>http://www.statcan.gc.ca/pub/11-631-x/11-631-x2018001-eng.htm</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4"/>
              </a:rPr>
              <a:t>http://www.statcan.gc.ca/daily-quotidien/161123/dq161123b-eng.htm</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a:t>
            </a:r>
            <a:r>
              <a:rPr lang="en-CA" sz="1200" kern="1200" dirty="0" err="1" smtClean="0">
                <a:solidFill>
                  <a:schemeClr val="tx1"/>
                </a:solidFill>
                <a:effectLst/>
                <a:latin typeface="+mn-lt"/>
                <a:ea typeface="+mn-ea"/>
                <a:cs typeface="+mn-cs"/>
              </a:rPr>
              <a:t>www.pewforum.org</a:t>
            </a:r>
            <a:r>
              <a:rPr lang="en-CA" sz="1200" kern="1200" dirty="0" smtClean="0">
                <a:solidFill>
                  <a:schemeClr val="tx1"/>
                </a:solidFill>
                <a:effectLst/>
                <a:latin typeface="+mn-lt"/>
                <a:ea typeface="+mn-ea"/>
                <a:cs typeface="+mn-cs"/>
              </a:rPr>
              <a:t>/2013/06/27/</a:t>
            </a:r>
            <a:r>
              <a:rPr lang="en-CA" sz="1200" kern="1200" dirty="0" err="1" smtClean="0">
                <a:solidFill>
                  <a:schemeClr val="tx1"/>
                </a:solidFill>
                <a:effectLst/>
                <a:latin typeface="+mn-lt"/>
                <a:ea typeface="+mn-ea"/>
                <a:cs typeface="+mn-cs"/>
              </a:rPr>
              <a:t>canadas</a:t>
            </a:r>
            <a:r>
              <a:rPr lang="en-CA" sz="1200" kern="1200" dirty="0" smtClean="0">
                <a:solidFill>
                  <a:schemeClr val="tx1"/>
                </a:solidFill>
                <a:effectLst/>
                <a:latin typeface="+mn-lt"/>
                <a:ea typeface="+mn-ea"/>
                <a:cs typeface="+mn-cs"/>
              </a:rPr>
              <a:t>-changing-religious-landscape/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15</a:t>
            </a:fld>
            <a:endParaRPr lang="en-US"/>
          </a:p>
        </p:txBody>
      </p:sp>
    </p:spTree>
    <p:extLst>
      <p:ext uri="{BB962C8B-B14F-4D97-AF65-F5344CB8AC3E}">
        <p14:creationId xmlns:p14="http://schemas.microsoft.com/office/powerpoint/2010/main" val="12084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Le Québec et le Canada francophone</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Près de 10 millions de Canadiens conversent en français. Cela représente 30,1 % de la population (Statistique Canada, 2011), environ 7,3 millions de personnes ont déclaré le français comme langue maternelle au Canada et plus d'un million de francophones vivent à l'extérieur du Québec.</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Malgré sa majorité nominalement chrétienne, Montréal et l’ensemble de la province de Québec sont parmi les régions les moins évangélisées de l'Amérique du Nord. Un sondage Léger de 2008 a révélé que seulement </a:t>
            </a:r>
            <a:r>
              <a:rPr lang="fr-CA" sz="1200" u="sng" kern="1200" dirty="0" smtClean="0">
                <a:solidFill>
                  <a:schemeClr val="tx1"/>
                </a:solidFill>
                <a:effectLst/>
                <a:latin typeface="+mn-lt"/>
                <a:ea typeface="+mn-ea"/>
                <a:cs typeface="+mn-cs"/>
              </a:rPr>
              <a:t>6 % des 6 millions de catholiques du Québec assistaient à la messe hebdomadaire</a:t>
            </a:r>
            <a:r>
              <a:rPr lang="fr-CA" sz="1200" kern="1200" dirty="0" smtClean="0">
                <a:solidFill>
                  <a:schemeClr val="tx1"/>
                </a:solidFill>
                <a:effectLst/>
                <a:latin typeface="+mn-lt"/>
                <a:ea typeface="+mn-ea"/>
                <a:cs typeface="+mn-cs"/>
              </a:rPr>
              <a:t>, contre 90 % dans les années 1960. Environ 7 % des Québécois sont protestants et </a:t>
            </a:r>
            <a:r>
              <a:rPr lang="fr-CA" sz="1200" u="sng" kern="1200" dirty="0" smtClean="0">
                <a:solidFill>
                  <a:schemeClr val="tx1"/>
                </a:solidFill>
                <a:effectLst/>
                <a:latin typeface="+mn-lt"/>
                <a:ea typeface="+mn-ea"/>
                <a:cs typeface="+mn-cs"/>
              </a:rPr>
              <a:t>moins de 1 % se disent évangéliques</a:t>
            </a:r>
            <a:r>
              <a:rPr lang="fr-C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1986, près de la moitié (48 %) des résidents du Québec déclaraient assister à des offices religieux au moins une fois par mois. En 2011, environ un Québécois sur six (17 %) déclarait assister à des offices religieux au moins une fois par mois, soit une baisse de 31 %.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L'église évangélique du Québec continue de grandir lentement, mais ne fait que suivre le rythme des naissances et de l'immigration.</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3"/>
              </a:rPr>
              <a:t>http://www12.statcan.gc.ca/census-recensement/2011/as-sa/98-314-x/98-314-x2011003_1-eng.cfm</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4"/>
              </a:rPr>
              <a:t>http://www.christianitytoday.com/ct/2012/may/quebec-prodigal-province.html</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a:t>
            </a:r>
            <a:r>
              <a:rPr lang="en-CA" sz="1200" kern="1200" dirty="0" err="1" smtClean="0">
                <a:solidFill>
                  <a:schemeClr val="tx1"/>
                </a:solidFill>
                <a:effectLst/>
                <a:latin typeface="+mn-lt"/>
                <a:ea typeface="+mn-ea"/>
                <a:cs typeface="+mn-cs"/>
              </a:rPr>
              <a:t>www.pewforum.org</a:t>
            </a:r>
            <a:r>
              <a:rPr lang="en-CA" sz="1200" kern="1200" dirty="0" smtClean="0">
                <a:solidFill>
                  <a:schemeClr val="tx1"/>
                </a:solidFill>
                <a:effectLst/>
                <a:latin typeface="+mn-lt"/>
                <a:ea typeface="+mn-ea"/>
                <a:cs typeface="+mn-cs"/>
              </a:rPr>
              <a:t>/2013/06/27/</a:t>
            </a:r>
            <a:r>
              <a:rPr lang="en-CA" sz="1200" kern="1200" dirty="0" err="1" smtClean="0">
                <a:solidFill>
                  <a:schemeClr val="tx1"/>
                </a:solidFill>
                <a:effectLst/>
                <a:latin typeface="+mn-lt"/>
                <a:ea typeface="+mn-ea"/>
                <a:cs typeface="+mn-cs"/>
              </a:rPr>
              <a:t>canadas</a:t>
            </a:r>
            <a:r>
              <a:rPr lang="en-CA" sz="1200" kern="1200" dirty="0" smtClean="0">
                <a:solidFill>
                  <a:schemeClr val="tx1"/>
                </a:solidFill>
                <a:effectLst/>
                <a:latin typeface="+mn-lt"/>
                <a:ea typeface="+mn-ea"/>
                <a:cs typeface="+mn-cs"/>
              </a:rPr>
              <a:t>-changing-religious-landscape/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16</a:t>
            </a:fld>
            <a:endParaRPr lang="en-US"/>
          </a:p>
        </p:txBody>
      </p:sp>
    </p:spTree>
    <p:extLst>
      <p:ext uri="{BB962C8B-B14F-4D97-AF65-F5344CB8AC3E}">
        <p14:creationId xmlns:p14="http://schemas.microsoft.com/office/powerpoint/2010/main" val="182107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Les Canadiens autochtones – Nous sommes en partenariat avec les leaders autochtones en mission.</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Selon le Recensement de 2016, quelque 1 673 785 (4,9 %) membres de la population totale du Canada étaient considérés comme Autochtones (977 230 Premières nations, 587 545 Métis et 65 025 Inuits).  Cela représente une augmentation de 42,5 % au cours des 10 dernières années (2006-2016). L'âge moyen est de près de dix ans plus jeune à 32,1 ans que la population non autochtone. Il y a 12 centres métropolitains au Canada comptant une population autochtone de plus de 10 000 habitants.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continuons à travailler en partenariat avec nos chefs autochtones pour faire progresser l'Évangile dans les petites communautés et dans les centres abritant de grandes populations autochtones.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17</a:t>
            </a:fld>
            <a:endParaRPr lang="en-US"/>
          </a:p>
        </p:txBody>
      </p:sp>
    </p:spTree>
    <p:extLst>
      <p:ext uri="{BB962C8B-B14F-4D97-AF65-F5344CB8AC3E}">
        <p14:creationId xmlns:p14="http://schemas.microsoft.com/office/powerpoint/2010/main" val="126764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Les centres urbains</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recensement de 2016 révèle que 82 % de la population canadienne vit dans les grandes et moyennes villes du pays, soit l'une des plus fortes concentrations parmi les pays du G7. Les trois plus grandes régions métropolitaines du pays - Toronto, Montréal et Vancouver - accueillent maintenant plus d'un tiers de tous les Canadiens avec une population combinée de 12,5 millions d'habitants.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C'est un défi unique car nous avons principalement été un mouvement de banlieue et rural et pourtant nous voyons une gentrification croissante dans nos noyaux urbains.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devons demander au Seigneur de lever une armée d’ouvriers prêts à s’engager dans nos centres urbains en pleine expansion.</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3"/>
              </a:rPr>
              <a:t>http://www.cbc.ca/news/politics/cities-population-census-2016-1.3972062</a:t>
            </a:r>
            <a:r>
              <a:rPr lang="en-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18</a:t>
            </a:fld>
            <a:endParaRPr lang="en-US"/>
          </a:p>
        </p:txBody>
      </p:sp>
    </p:spTree>
    <p:extLst>
      <p:ext uri="{BB962C8B-B14F-4D97-AF65-F5344CB8AC3E}">
        <p14:creationId xmlns:p14="http://schemas.microsoft.com/office/powerpoint/2010/main" val="26296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mn-lt"/>
                <a:ea typeface="+mn-ea"/>
                <a:cs typeface="+mn-cs"/>
              </a:rPr>
              <a:t>Conclusion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devons penser comme des missionnaires lorsque nous engageons nos voisins et amis </a:t>
            </a:r>
            <a:r>
              <a:rPr lang="fr-CA" sz="1200" u="sng" kern="1200" dirty="0" smtClean="0">
                <a:solidFill>
                  <a:schemeClr val="tx1"/>
                </a:solidFill>
                <a:effectLst/>
                <a:latin typeface="+mn-lt"/>
                <a:ea typeface="+mn-ea"/>
                <a:cs typeface="+mn-cs"/>
              </a:rPr>
              <a:t>près physiquement mais loin culturellement et religieusement</a:t>
            </a:r>
            <a:r>
              <a:rPr lang="fr-CA" sz="1200" kern="1200" dirty="0" smtClean="0">
                <a:solidFill>
                  <a:schemeClr val="tx1"/>
                </a:solidFill>
                <a:effectLst/>
                <a:latin typeface="+mn-lt"/>
                <a:ea typeface="+mn-ea"/>
                <a:cs typeface="+mn-cs"/>
              </a:rPr>
              <a:t>. Nous devons comprendre qu'ils sont souvent sans aucune repère ou point de référence biblique.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appelons les Canadiens à s’investir, au nom de l'Évangile, dans l'un de ces secteurs missionnaires par l'entremise de Mission Canada.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sommes le témoignage de Christ pour eux. Pourquoi? Parce que nous devons!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19</a:t>
            </a:fld>
            <a:endParaRPr lang="en-US"/>
          </a:p>
        </p:txBody>
      </p:sp>
    </p:spTree>
    <p:extLst>
      <p:ext uri="{BB962C8B-B14F-4D97-AF65-F5344CB8AC3E}">
        <p14:creationId xmlns:p14="http://schemas.microsoft.com/office/powerpoint/2010/main" val="176901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latin typeface="Verdana" charset="0"/>
                <a:ea typeface="Verdana" charset="0"/>
                <a:cs typeface="Verdana" charset="0"/>
              </a:rPr>
              <a:t>QUE FAIRE DE LA SAMARIE</a:t>
            </a:r>
            <a:r>
              <a:rPr lang="en-US" b="1" dirty="0" smtClean="0">
                <a:latin typeface="Verdana" charset="0"/>
                <a:ea typeface="Verdana" charset="0"/>
                <a:cs typeface="Verdana" charset="0"/>
              </a:rPr>
              <a:t> ?</a:t>
            </a:r>
          </a:p>
          <a:p>
            <a:r>
              <a:rPr lang="fr-CA" b="1" i="1" dirty="0" smtClean="0">
                <a:solidFill>
                  <a:schemeClr val="tx1">
                    <a:lumMod val="95000"/>
                    <a:lumOff val="5000"/>
                  </a:schemeClr>
                </a:solidFill>
                <a:latin typeface="Verdana" charset="0"/>
                <a:ea typeface="Verdana" charset="0"/>
                <a:cs typeface="Verdana" charset="0"/>
              </a:rPr>
              <a:t>Notre mission partagée au Canada</a:t>
            </a:r>
            <a:endParaRPr lang="en-US" b="1" i="1" dirty="0" smtClean="0">
              <a:solidFill>
                <a:schemeClr val="tx1">
                  <a:lumMod val="95000"/>
                  <a:lumOff val="5000"/>
                </a:schemeClr>
              </a:solidFill>
              <a:latin typeface="Verdana" charset="0"/>
              <a:ea typeface="Verdana" charset="0"/>
              <a:cs typeface="Verdana" charset="0"/>
            </a:endParaRPr>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2</a:t>
            </a:fld>
            <a:endParaRPr lang="en-US"/>
          </a:p>
        </p:txBody>
      </p:sp>
    </p:spTree>
    <p:extLst>
      <p:ext uri="{BB962C8B-B14F-4D97-AF65-F5344CB8AC3E}">
        <p14:creationId xmlns:p14="http://schemas.microsoft.com/office/powerpoint/2010/main" val="1003116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20</a:t>
            </a:fld>
            <a:endParaRPr lang="en-US"/>
          </a:p>
        </p:txBody>
      </p:sp>
    </p:spTree>
    <p:extLst>
      <p:ext uri="{BB962C8B-B14F-4D97-AF65-F5344CB8AC3E}">
        <p14:creationId xmlns:p14="http://schemas.microsoft.com/office/powerpoint/2010/main" val="208883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CA" sz="1200" i="1" dirty="0" smtClean="0"/>
              <a:t>« Mais le Saint-Esprit descendra sur vous : vous recevrez sa puissance et vous serez mes témoins à Jérusalem, dans toute la Judée </a:t>
            </a:r>
            <a:r>
              <a:rPr lang="fr-CA" sz="1200" i="1" u="sng" dirty="0" smtClean="0"/>
              <a:t>et la Samarie</a:t>
            </a:r>
            <a:r>
              <a:rPr lang="fr-CA" sz="1200" i="1" dirty="0" smtClean="0"/>
              <a:t>, et jusqu’au bout du monde. »  </a:t>
            </a:r>
            <a:endParaRPr lang="en-US" sz="1200" dirty="0"/>
          </a:p>
        </p:txBody>
      </p:sp>
      <p:sp>
        <p:nvSpPr>
          <p:cNvPr id="4" name="Slide Number Placeholder 3"/>
          <p:cNvSpPr>
            <a:spLocks noGrp="1"/>
          </p:cNvSpPr>
          <p:nvPr>
            <p:ph type="sldNum" sz="quarter" idx="10"/>
          </p:nvPr>
        </p:nvSpPr>
        <p:spPr/>
        <p:txBody>
          <a:bodyPr/>
          <a:lstStyle/>
          <a:p>
            <a:fld id="{DD1E5A87-1111-AF46-8DDC-82DB0F0E43A6}" type="slidenum">
              <a:rPr lang="en-US" smtClean="0"/>
              <a:t>3</a:t>
            </a:fld>
            <a:endParaRPr lang="en-US"/>
          </a:p>
        </p:txBody>
      </p:sp>
    </p:spTree>
    <p:extLst>
      <p:ext uri="{BB962C8B-B14F-4D97-AF65-F5344CB8AC3E}">
        <p14:creationId xmlns:p14="http://schemas.microsoft.com/office/powerpoint/2010/main" val="163818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Nous avons tendance à penser comme cela en géographie, où le défi concerne davantage ceux qui sont différents de vous et qui ont une vision du monde ou une perspective différente!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Jérusalem – ceux qui sont près de nous physiquement ou culturellement</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Judée – ceux qui sont loin de nous physiquement mais près culturellement</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Samarie – ceux qui sont </a:t>
            </a:r>
            <a:r>
              <a:rPr lang="fr-CA" sz="1200" u="sng" kern="1200" dirty="0" smtClean="0">
                <a:solidFill>
                  <a:schemeClr val="tx1"/>
                </a:solidFill>
                <a:effectLst/>
                <a:latin typeface="+mn-lt"/>
                <a:ea typeface="+mn-ea"/>
                <a:cs typeface="+mn-cs"/>
              </a:rPr>
              <a:t>près de nous physiquement mais loin culturellement ou religieusement</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Au bout du monde – ceux qui sont loin de nous physiquement, culturellement et religieusement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4</a:t>
            </a:fld>
            <a:endParaRPr lang="en-US"/>
          </a:p>
        </p:txBody>
      </p:sp>
    </p:spTree>
    <p:extLst>
      <p:ext uri="{BB962C8B-B14F-4D97-AF65-F5344CB8AC3E}">
        <p14:creationId xmlns:p14="http://schemas.microsoft.com/office/powerpoint/2010/main" val="21902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mn-lt"/>
                <a:ea typeface="+mn-ea"/>
                <a:cs typeface="+mn-cs"/>
              </a:rPr>
              <a:t>Contexte : Qui étaient les Samaritains?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Au temps de Jésus, les Samaritains étaient moitié Juifs, moitié Gentils. Cette race est apparue après la captivité assyrienne du royaume du nord d'Israël en 721 avant J.C. Les Samaritains sont issus du mariage entre une partie de la nation d'Israël demeurée sur place et les occupants assyriens.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D1E5A87-1111-AF46-8DDC-82DB0F0E43A6}" type="slidenum">
              <a:rPr lang="en-US" smtClean="0"/>
              <a:t>5</a:t>
            </a:fld>
            <a:endParaRPr lang="en-US"/>
          </a:p>
        </p:txBody>
      </p:sp>
    </p:spTree>
    <p:extLst>
      <p:ext uri="{BB962C8B-B14F-4D97-AF65-F5344CB8AC3E}">
        <p14:creationId xmlns:p14="http://schemas.microsoft.com/office/powerpoint/2010/main" val="1529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1. Les Juifs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On nous dit que les Juifs n'avaient aucun rapport avec les Samaritains. Dans une conversation que Jésus a eue avec une Samaritaine, on nous dit qu'elle a dit ce qui suit : </a:t>
            </a:r>
            <a:endParaRPr lang="en-US"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La Samaritaine s’exclama : Comment? Tu es Juif et tu me demandes à boire, à moi qui suis Samaritaine? (Les Juifs, en effet, évitaient toutes relations avec les Samaritains.) » </a:t>
            </a:r>
            <a:r>
              <a:rPr lang="fr-CA" sz="1200" kern="1200" dirty="0" smtClean="0">
                <a:solidFill>
                  <a:schemeClr val="tx1"/>
                </a:solidFill>
                <a:effectLst/>
                <a:latin typeface="+mn-lt"/>
                <a:ea typeface="+mn-ea"/>
                <a:cs typeface="+mn-cs"/>
              </a:rPr>
              <a:t>(</a:t>
            </a:r>
            <a:r>
              <a:rPr lang="fr-CA" sz="1200" u="none" strike="noStrike" kern="1200" dirty="0" smtClean="0">
                <a:solidFill>
                  <a:schemeClr val="tx1"/>
                </a:solidFill>
                <a:effectLst/>
                <a:latin typeface="+mn-lt"/>
                <a:ea typeface="+mn-ea"/>
                <a:cs typeface="+mn-cs"/>
                <a:hlinkClick r:id="rId3"/>
              </a:rPr>
              <a:t>Jean 4.9</a:t>
            </a:r>
            <a:r>
              <a:rPr lang="fr-CA"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6</a:t>
            </a:fld>
            <a:endParaRPr lang="en-US"/>
          </a:p>
        </p:txBody>
      </p:sp>
    </p:spTree>
    <p:extLst>
      <p:ext uri="{BB962C8B-B14F-4D97-AF65-F5344CB8AC3E}">
        <p14:creationId xmlns:p14="http://schemas.microsoft.com/office/powerpoint/2010/main" val="175381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Ils avaient leur propre temple et système religieux</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Samaritains avaient leur propre temple, leur propre copie de la Torah - les cinq premiers livres de l'Ancien Testament - et leur propre système religieux. Il y avait un problème parmi les Juifs et les Samaritains quant au lieu de culte approprié. L'échange suivant a eu lieu entre Jésus et la Samaritaine. </a:t>
            </a:r>
            <a:endParaRPr lang="en-US"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Maître, répondit la femme, je le vois, tu es un prophète. </a:t>
            </a:r>
            <a:r>
              <a:rPr lang="fr-CA" sz="1200" b="1" i="1" kern="1200" baseline="300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Dis-moi : qui a raison? Nos ancêtres ont adoré Dieu sur cette montagne-ci. Vous autres, vous affirmez que l’endroit où l’on doit adorer, c’est Jérusalem.</a:t>
            </a:r>
            <a:endParaRPr lang="en-US" sz="1200" kern="1200" dirty="0" smtClean="0">
              <a:solidFill>
                <a:schemeClr val="tx1"/>
              </a:solidFill>
              <a:effectLst/>
              <a:latin typeface="+mn-lt"/>
              <a:ea typeface="+mn-ea"/>
              <a:cs typeface="+mn-cs"/>
            </a:endParaRPr>
          </a:p>
          <a:p>
            <a:r>
              <a:rPr lang="fr-CA" sz="1200" b="1" i="1" kern="1200" baseline="300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 Crois-moi, lui dit Jésus, l’heure vient où il ne sera plus question de cette montagne ni de Jérusalem pour adorer le Père.</a:t>
            </a:r>
            <a:r>
              <a:rPr lang="fr-CA" sz="1200" b="1" i="1" kern="1200" baseline="300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Vous adorez ce que vous ne connaissez pas; nous, nous adorons ce que nous connaissons, car le salut vient du peuple juif. </a:t>
            </a:r>
            <a:r>
              <a:rPr lang="fr-CA" sz="1200" b="1" i="1" kern="1200" baseline="300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Mais l’heure vient, et elle est déjà là, où les vrais adorateurs adoreront le Père par l’Esprit et en vérité; car le Père recherche des hommes qui l’adorent ainsi. » </a:t>
            </a:r>
            <a:r>
              <a:rPr lang="fr-CA" sz="1200" u="none" strike="noStrike" kern="1200" dirty="0" smtClean="0">
                <a:solidFill>
                  <a:schemeClr val="tx1"/>
                </a:solidFill>
                <a:effectLst/>
                <a:latin typeface="+mn-lt"/>
                <a:ea typeface="+mn-ea"/>
                <a:cs typeface="+mn-cs"/>
                <a:hlinkClick r:id="rId3"/>
              </a:rPr>
              <a:t>Jean 4.19-23</a:t>
            </a:r>
            <a:r>
              <a:rPr lang="fr-CA"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7</a:t>
            </a:fld>
            <a:endParaRPr lang="en-US"/>
          </a:p>
        </p:txBody>
      </p:sp>
    </p:spTree>
    <p:extLst>
      <p:ext uri="{BB962C8B-B14F-4D97-AF65-F5344CB8AC3E}">
        <p14:creationId xmlns:p14="http://schemas.microsoft.com/office/powerpoint/2010/main" val="96382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3. Ils rejetèrent Jésus quand Il passa dans leur région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Quand Jésus se rendait à Jérusalem pour mourir pour les péchés du monde, il passa par la Samarie. Les Samaritains ne l'ont pas reçu parce qu'il était en route pour Jérusalem. </a:t>
            </a:r>
          </a:p>
          <a:p>
            <a:endParaRPr lang="en-US"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Lorsque le temps approcha où Jésus devait être enlevé de ce monde, il décida de manière résolue de se rendre à Jérusalem. </a:t>
            </a:r>
            <a:r>
              <a:rPr lang="fr-CA" sz="1200" b="1" i="1" kern="1200" baseline="300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Il envoya devant lui des messagers. En cours de route, ils entrèrent dans un village de la Samarie pour lui préparer un logement. </a:t>
            </a:r>
            <a:r>
              <a:rPr lang="fr-CA" sz="1200" b="1" i="1" kern="1200" baseline="300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Mais les Samaritains lui refusèrent l’hospitalité, parce qu’il se rendait à Jérusalem. » </a:t>
            </a:r>
            <a:r>
              <a:rPr lang="fr-CA" sz="1200" kern="1200" dirty="0" smtClean="0">
                <a:solidFill>
                  <a:schemeClr val="tx1"/>
                </a:solidFill>
                <a:effectLst/>
                <a:latin typeface="+mn-lt"/>
                <a:ea typeface="+mn-ea"/>
                <a:cs typeface="+mn-cs"/>
              </a:rPr>
              <a:t>(</a:t>
            </a:r>
            <a:r>
              <a:rPr lang="fr-CA" sz="1200" u="none" strike="noStrike" kern="1200" dirty="0" smtClean="0">
                <a:solidFill>
                  <a:schemeClr val="tx1"/>
                </a:solidFill>
                <a:effectLst/>
                <a:latin typeface="+mn-lt"/>
                <a:ea typeface="+mn-ea"/>
                <a:cs typeface="+mn-cs"/>
                <a:hlinkClick r:id="rId3"/>
              </a:rPr>
              <a:t>Luc 9.51-53</a:t>
            </a:r>
            <a:r>
              <a:rPr lang="fr-CA"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8</a:t>
            </a:fld>
            <a:endParaRPr lang="en-US"/>
          </a:p>
        </p:txBody>
      </p:sp>
    </p:spTree>
    <p:extLst>
      <p:ext uri="{BB962C8B-B14F-4D97-AF65-F5344CB8AC3E}">
        <p14:creationId xmlns:p14="http://schemas.microsoft.com/office/powerpoint/2010/main" val="24617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mn-lt"/>
                <a:ea typeface="+mn-ea"/>
                <a:cs typeface="+mn-cs"/>
              </a:rPr>
              <a:t>Résumé</a:t>
            </a:r>
          </a:p>
          <a:p>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Samaritains étaient un groupe de personnes qui vivaient en Samarie - une région au nord de Jérusalem. Ils étaient moitié Juifs et moitié Gentils. Quand l'Assyrie envahit le royaume du nord d'Israël en 721 av. J.C., certains Juifs furent pris en captivité alors que d'autres sont restés sur place. Ceux qui restèrent se marièrent avec les Assyriens. Ainsi, ces gens n'étaient ni pleinement Hébreux ni pleinement Gentils. Les Samaritains avaient leur propre copie des cinq premiers livres de l'Écriture ainsi que leur propre système de culte. Au temps de Jésus, les Juifs et les Samaritains ne faisaient pas affaire entre eux. Jésus, cependant, apporta son ministère au peuple de Samarie en leur annonçant la bonne nouvelle. </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hlinkClick r:id="rId3"/>
              </a:rPr>
              <a:t>http://www.blueletterbible.org/faq/don_stewart/stewart.cfm?id=1319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9</a:t>
            </a:fld>
            <a:endParaRPr lang="en-US"/>
          </a:p>
        </p:txBody>
      </p:sp>
    </p:spTree>
    <p:extLst>
      <p:ext uri="{BB962C8B-B14F-4D97-AF65-F5344CB8AC3E}">
        <p14:creationId xmlns:p14="http://schemas.microsoft.com/office/powerpoint/2010/main" val="128597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EAA886-A268-0E4F-A47A-77EAA415F9F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EAA886-A268-0E4F-A47A-77EAA415F9F3}"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EAA886-A268-0E4F-A47A-77EAA415F9F3}"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AA886-A268-0E4F-A47A-77EAA415F9F3}"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AA886-A268-0E4F-A47A-77EAA415F9F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AA886-A268-0E4F-A47A-77EAA415F9F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AA886-A268-0E4F-A47A-77EAA415F9F3}" type="datetimeFigureOut">
              <a:rPr lang="en-US" smtClean="0"/>
              <a:t>6/27/2018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0C3A1-F0C5-1146-8995-FB441BD0A641}" type="slidenum">
              <a:rPr lang="en-US" smtClean="0"/>
              <a:t>‹#›</a:t>
            </a:fld>
            <a:endParaRPr lang="en-US"/>
          </a:p>
        </p:txBody>
      </p:sp>
    </p:spTree>
    <p:extLst>
      <p:ext uri="{BB962C8B-B14F-4D97-AF65-F5344CB8AC3E}">
        <p14:creationId xmlns:p14="http://schemas.microsoft.com/office/powerpoint/2010/main" val="15898397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lueletterbible.org/Bible.cfm?b=Jhn&amp;c=4#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lueletterbible.org/Bible.cfm?b=Jhn&amp;c=4#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lueletterbible.org/Bible.cfm?b=Luk&amp;c=9#5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lueletterbible.org/faq/don_stewart/stewart.cfm?id=13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45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3" y="510639"/>
            <a:ext cx="11435938" cy="1233569"/>
          </a:xfrm>
        </p:spPr>
        <p:txBody>
          <a:bodyPr>
            <a:normAutofit/>
          </a:bodyPr>
          <a:lstStyle/>
          <a:p>
            <a:r>
              <a:rPr lang="fr-CA" sz="3200" b="1" u="sng" dirty="0">
                <a:latin typeface="Verdana" charset="0"/>
                <a:ea typeface="Verdana" charset="0"/>
                <a:cs typeface="Verdana" charset="0"/>
              </a:rPr>
              <a:t>Qu’en est-il des Samaritains d’aujourd’hui?</a:t>
            </a:r>
            <a:endParaRPr lang="en-US" sz="3200" b="1" dirty="0">
              <a:latin typeface="Verdana" charset="0"/>
              <a:ea typeface="Verdana" charset="0"/>
              <a:cs typeface="Verdana" charset="0"/>
            </a:endParaRPr>
          </a:p>
        </p:txBody>
      </p:sp>
      <p:sp>
        <p:nvSpPr>
          <p:cNvPr id="6" name="Content Placeholder 2"/>
          <p:cNvSpPr>
            <a:spLocks noGrp="1"/>
          </p:cNvSpPr>
          <p:nvPr>
            <p:ph idx="1"/>
          </p:nvPr>
        </p:nvSpPr>
        <p:spPr>
          <a:xfrm>
            <a:off x="2188029" y="1863524"/>
            <a:ext cx="8828314" cy="2777924"/>
          </a:xfrm>
        </p:spPr>
        <p:txBody>
          <a:bodyPr>
            <a:noAutofit/>
          </a:bodyPr>
          <a:lstStyle/>
          <a:p>
            <a:r>
              <a:rPr lang="fr-CA" sz="2800" b="1" dirty="0"/>
              <a:t>Notre mission comprend ceux qui sont des « Samaritains » modernes - les groupes de personnes en situation démographique ou géographique difficile de notre propre pays. C’est ce que nous appelons les </a:t>
            </a:r>
            <a:r>
              <a:rPr lang="fr-CA" sz="2800" b="1" u="sng" dirty="0"/>
              <a:t>lacunes prioritaires de Mission Canada</a:t>
            </a:r>
            <a:r>
              <a:rPr lang="fr-CA" sz="2800" b="1" dirty="0"/>
              <a:t>. </a:t>
            </a:r>
            <a:endParaRPr lang="en-US" sz="2800" b="1" dirty="0"/>
          </a:p>
        </p:txBody>
      </p:sp>
    </p:spTree>
    <p:extLst>
      <p:ext uri="{BB962C8B-B14F-4D97-AF65-F5344CB8AC3E}">
        <p14:creationId xmlns:p14="http://schemas.microsoft.com/office/powerpoint/2010/main" val="1435813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9760" y="1156139"/>
            <a:ext cx="9174480" cy="2759727"/>
          </a:xfrm>
        </p:spPr>
        <p:txBody>
          <a:bodyPr>
            <a:normAutofit fontScale="92500" lnSpcReduction="10000"/>
          </a:bodyPr>
          <a:lstStyle/>
          <a:p>
            <a:pPr marL="0" indent="0">
              <a:buNone/>
            </a:pPr>
            <a:r>
              <a:rPr lang="fr-CA" sz="2800" b="1" dirty="0"/>
              <a:t>Les statistiques suivantes nous montrent que</a:t>
            </a:r>
            <a:r>
              <a:rPr lang="fr-CA" sz="2800" b="1" u="sng" dirty="0"/>
              <a:t> le Canada est un champ de mission.</a:t>
            </a:r>
            <a:r>
              <a:rPr lang="fr-CA" sz="2800" b="1" dirty="0"/>
              <a:t> </a:t>
            </a:r>
            <a:endParaRPr lang="fr-CA" sz="2800" b="1" dirty="0" smtClean="0"/>
          </a:p>
          <a:p>
            <a:pPr marL="0" indent="0">
              <a:buNone/>
            </a:pPr>
            <a:endParaRPr lang="en-US" sz="2800" b="1" dirty="0"/>
          </a:p>
          <a:p>
            <a:pPr marL="0" indent="0">
              <a:buNone/>
            </a:pPr>
            <a:r>
              <a:rPr lang="fr-CA" sz="2800" b="1" dirty="0"/>
              <a:t>24 %	Au Canada en 2011, environ 7,8 millions de personnes – 24 % de la population – déclarent avoir aucune affiliation religieuse, augmentation de 9 % en 10 ans.</a:t>
            </a:r>
            <a:endParaRPr lang="en-US" sz="2800" b="1" dirty="0"/>
          </a:p>
        </p:txBody>
      </p:sp>
    </p:spTree>
    <p:extLst>
      <p:ext uri="{BB962C8B-B14F-4D97-AF65-F5344CB8AC3E}">
        <p14:creationId xmlns:p14="http://schemas.microsoft.com/office/powerpoint/2010/main" val="502503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386" y="647903"/>
            <a:ext cx="7874141" cy="1754326"/>
          </a:xfrm>
          <a:prstGeom prst="rect">
            <a:avLst/>
          </a:prstGeom>
          <a:noFill/>
        </p:spPr>
        <p:txBody>
          <a:bodyPr wrap="square" rtlCol="0">
            <a:spAutoFit/>
          </a:bodyPr>
          <a:lstStyle/>
          <a:p>
            <a:pPr algn="ctr"/>
            <a:r>
              <a:rPr lang="fr-CA" sz="3600" b="1" dirty="0">
                <a:solidFill>
                  <a:srgbClr val="D2313C"/>
                </a:solidFill>
              </a:rPr>
              <a:t>Cela signifie qu’une personne sur quatre au Canada a aucun rapport avec TOUTE religion.</a:t>
            </a:r>
            <a:r>
              <a:rPr lang="en-US" sz="3600" dirty="0">
                <a:solidFill>
                  <a:srgbClr val="D2313C"/>
                </a:solidFill>
              </a:rPr>
              <a:t> </a:t>
            </a:r>
            <a:endParaRPr lang="en-US" sz="3600" b="1" dirty="0">
              <a:solidFill>
                <a:srgbClr val="D2313C"/>
              </a:solidFill>
            </a:endParaRPr>
          </a:p>
        </p:txBody>
      </p:sp>
      <p:pic>
        <p:nvPicPr>
          <p:cNvPr id="2" name="Picture 1"/>
          <p:cNvPicPr>
            <a:picLocks noChangeAspect="1"/>
          </p:cNvPicPr>
          <p:nvPr/>
        </p:nvPicPr>
        <p:blipFill>
          <a:blip r:embed="rId3"/>
          <a:stretch>
            <a:fillRect/>
          </a:stretch>
        </p:blipFill>
        <p:spPr>
          <a:xfrm flipH="1">
            <a:off x="4008699" y="3043223"/>
            <a:ext cx="4174602" cy="1836424"/>
          </a:xfrm>
          <a:prstGeom prst="rect">
            <a:avLst/>
          </a:prstGeom>
        </p:spPr>
      </p:pic>
    </p:spTree>
    <p:extLst>
      <p:ext uri="{BB962C8B-B14F-4D97-AF65-F5344CB8AC3E}">
        <p14:creationId xmlns:p14="http://schemas.microsoft.com/office/powerpoint/2010/main" val="2011272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16147" y="1839084"/>
            <a:ext cx="9559705" cy="3705277"/>
          </a:xfrm>
        </p:spPr>
        <p:txBody>
          <a:bodyPr/>
          <a:lstStyle/>
          <a:p>
            <a:pPr marL="0" indent="0" algn="ctr">
              <a:buNone/>
            </a:pPr>
            <a:r>
              <a:rPr lang="fr-CA" b="1" dirty="0"/>
              <a:t>Quelles sont les lacunes missionnaires au Canada? Les APDC ont dégagé cinq priorités dans notre mission partagée :</a:t>
            </a:r>
            <a:endParaRPr lang="en-US" b="1" dirty="0"/>
          </a:p>
          <a:p>
            <a:pPr marL="0" indent="0" algn="ctr">
              <a:buNone/>
            </a:pPr>
            <a:endParaRPr lang="en-US" b="1" dirty="0">
              <a:ea typeface="Verdana" charset="0"/>
              <a:cs typeface="Verdana" charset="0"/>
            </a:endParaRPr>
          </a:p>
        </p:txBody>
      </p:sp>
    </p:spTree>
    <p:extLst>
      <p:ext uri="{BB962C8B-B14F-4D97-AF65-F5344CB8AC3E}">
        <p14:creationId xmlns:p14="http://schemas.microsoft.com/office/powerpoint/2010/main" val="6720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19745" y="1620982"/>
            <a:ext cx="8005157" cy="4505182"/>
          </a:xfrm>
        </p:spPr>
        <p:txBody>
          <a:bodyPr>
            <a:normAutofit/>
          </a:bodyPr>
          <a:lstStyle/>
          <a:p>
            <a:pPr marL="0" lvl="0" indent="0">
              <a:buNone/>
            </a:pPr>
            <a:r>
              <a:rPr lang="fr-CA" sz="4000" b="1" dirty="0" smtClean="0"/>
              <a:t>1. Les </a:t>
            </a:r>
            <a:r>
              <a:rPr lang="fr-CA" sz="4000" b="1" dirty="0"/>
              <a:t>Néo-canadiens – Nous devons continuer d’atteindre nos voisins et les nouveaux venus</a:t>
            </a:r>
            <a:endParaRPr lang="en-US" sz="4000" dirty="0"/>
          </a:p>
        </p:txBody>
      </p:sp>
    </p:spTree>
    <p:extLst>
      <p:ext uri="{BB962C8B-B14F-4D97-AF65-F5344CB8AC3E}">
        <p14:creationId xmlns:p14="http://schemas.microsoft.com/office/powerpoint/2010/main" val="1192166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42291" y="2112378"/>
            <a:ext cx="7714211" cy="1852845"/>
          </a:xfrm>
        </p:spPr>
        <p:txBody>
          <a:bodyPr>
            <a:normAutofit lnSpcReduction="10000"/>
          </a:bodyPr>
          <a:lstStyle/>
          <a:p>
            <a:pPr marL="0" lvl="0" indent="0" algn="ctr">
              <a:buNone/>
            </a:pPr>
            <a:r>
              <a:rPr lang="en-US" sz="4000" b="1" dirty="0" smtClean="0">
                <a:latin typeface="Verdana" charset="0"/>
                <a:ea typeface="Verdana" charset="0"/>
                <a:cs typeface="Verdana" charset="0"/>
              </a:rPr>
              <a:t>2.</a:t>
            </a:r>
            <a:r>
              <a:rPr lang="en-US" sz="4000" b="1" dirty="0">
                <a:latin typeface="Verdana" charset="0"/>
                <a:ea typeface="Verdana" charset="0"/>
                <a:cs typeface="Verdana" charset="0"/>
              </a:rPr>
              <a:t> </a:t>
            </a:r>
            <a:r>
              <a:rPr lang="fr-CA" sz="4000" b="1" dirty="0"/>
              <a:t>La prochaine génération – enfants, jeunes, campus</a:t>
            </a:r>
            <a:endParaRPr lang="en-US" sz="4000" dirty="0"/>
          </a:p>
        </p:txBody>
      </p:sp>
    </p:spTree>
    <p:extLst>
      <p:ext uri="{BB962C8B-B14F-4D97-AF65-F5344CB8AC3E}">
        <p14:creationId xmlns:p14="http://schemas.microsoft.com/office/powerpoint/2010/main" val="1838407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01734" y="2176567"/>
            <a:ext cx="7988531" cy="1844531"/>
          </a:xfrm>
        </p:spPr>
        <p:txBody>
          <a:bodyPr>
            <a:normAutofit/>
          </a:bodyPr>
          <a:lstStyle/>
          <a:p>
            <a:pPr marL="0" lvl="0" indent="0" algn="ctr">
              <a:buNone/>
            </a:pPr>
            <a:r>
              <a:rPr lang="fr-CA" sz="4000" b="1" dirty="0" smtClean="0"/>
              <a:t>3. Le </a:t>
            </a:r>
            <a:r>
              <a:rPr lang="fr-CA" sz="4000" b="1" dirty="0"/>
              <a:t>Québec et le Canada francophone</a:t>
            </a:r>
            <a:endParaRPr lang="en-US" sz="4000" dirty="0"/>
          </a:p>
        </p:txBody>
      </p:sp>
    </p:spTree>
    <p:extLst>
      <p:ext uri="{BB962C8B-B14F-4D97-AF65-F5344CB8AC3E}">
        <p14:creationId xmlns:p14="http://schemas.microsoft.com/office/powerpoint/2010/main" val="1352970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72392" y="1274516"/>
            <a:ext cx="7847215" cy="2190997"/>
          </a:xfrm>
        </p:spPr>
        <p:txBody>
          <a:bodyPr>
            <a:noAutofit/>
          </a:bodyPr>
          <a:lstStyle/>
          <a:p>
            <a:pPr marL="0" indent="0" algn="ctr">
              <a:buNone/>
            </a:pPr>
            <a:r>
              <a:rPr lang="en-US" sz="4000" b="1" dirty="0" smtClean="0">
                <a:latin typeface="Verdana" charset="0"/>
                <a:ea typeface="Verdana" charset="0"/>
                <a:cs typeface="Verdana" charset="0"/>
              </a:rPr>
              <a:t>4. </a:t>
            </a:r>
            <a:r>
              <a:rPr lang="fr-CA" sz="4000" b="1" dirty="0"/>
              <a:t>Les Canadiens autochtones – Nous sommes en partenariat avec les leaders autochtones en mission.</a:t>
            </a:r>
            <a:endParaRPr lang="en-US" sz="4000" dirty="0"/>
          </a:p>
          <a:p>
            <a:pPr marL="0" lvl="0" indent="0" algn="ctr">
              <a:buNone/>
            </a:pPr>
            <a:endParaRPr lang="en-US" sz="4000" dirty="0">
              <a:latin typeface="Verdana" charset="0"/>
              <a:ea typeface="Verdana" charset="0"/>
              <a:cs typeface="Verdana" charset="0"/>
            </a:endParaRPr>
          </a:p>
        </p:txBody>
      </p:sp>
    </p:spTree>
    <p:extLst>
      <p:ext uri="{BB962C8B-B14F-4D97-AF65-F5344CB8AC3E}">
        <p14:creationId xmlns:p14="http://schemas.microsoft.com/office/powerpoint/2010/main" val="1065703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67494" y="2236935"/>
            <a:ext cx="7257012" cy="1827907"/>
          </a:xfrm>
        </p:spPr>
        <p:txBody>
          <a:bodyPr>
            <a:normAutofit/>
          </a:bodyPr>
          <a:lstStyle/>
          <a:p>
            <a:pPr marL="0" indent="0" algn="ctr">
              <a:buNone/>
            </a:pPr>
            <a:r>
              <a:rPr lang="en-US" sz="4000" b="1" dirty="0" smtClean="0">
                <a:latin typeface="Verdana" charset="0"/>
                <a:ea typeface="Verdana" charset="0"/>
                <a:cs typeface="Verdana" charset="0"/>
              </a:rPr>
              <a:t>5. </a:t>
            </a:r>
            <a:r>
              <a:rPr lang="fr-CA" sz="4000" b="1" dirty="0"/>
              <a:t>Les centres urbains</a:t>
            </a:r>
            <a:endParaRPr lang="en-US" sz="4000" dirty="0"/>
          </a:p>
          <a:p>
            <a:pPr marL="0" lvl="0" indent="0" algn="ctr">
              <a:buNone/>
            </a:pPr>
            <a:endParaRPr lang="en-US" sz="4000" dirty="0">
              <a:latin typeface="Verdana" charset="0"/>
              <a:ea typeface="Verdana" charset="0"/>
              <a:cs typeface="Verdana" charset="0"/>
            </a:endParaRPr>
          </a:p>
        </p:txBody>
      </p:sp>
    </p:spTree>
    <p:extLst>
      <p:ext uri="{BB962C8B-B14F-4D97-AF65-F5344CB8AC3E}">
        <p14:creationId xmlns:p14="http://schemas.microsoft.com/office/powerpoint/2010/main" val="1241843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67494" y="2864524"/>
            <a:ext cx="7257012" cy="1827907"/>
          </a:xfrm>
        </p:spPr>
        <p:txBody>
          <a:bodyPr>
            <a:normAutofit/>
          </a:bodyPr>
          <a:lstStyle/>
          <a:p>
            <a:pPr marL="0" lvl="0" indent="0" algn="ctr">
              <a:buNone/>
            </a:pPr>
            <a:r>
              <a:rPr lang="en-US" sz="4000" b="1" dirty="0" smtClean="0">
                <a:latin typeface="Verdana" charset="0"/>
                <a:ea typeface="Verdana" charset="0"/>
                <a:cs typeface="Verdana" charset="0"/>
              </a:rPr>
              <a:t>CONCLUSION :</a:t>
            </a:r>
            <a:endParaRPr lang="en-US" sz="4000" dirty="0">
              <a:latin typeface="Verdana" charset="0"/>
              <a:ea typeface="Verdana" charset="0"/>
              <a:cs typeface="Verdana" charset="0"/>
            </a:endParaRPr>
          </a:p>
        </p:txBody>
      </p:sp>
    </p:spTree>
    <p:extLst>
      <p:ext uri="{BB962C8B-B14F-4D97-AF65-F5344CB8AC3E}">
        <p14:creationId xmlns:p14="http://schemas.microsoft.com/office/powerpoint/2010/main" val="187913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34746"/>
            <a:ext cx="10363200" cy="1470025"/>
          </a:xfrm>
        </p:spPr>
        <p:txBody>
          <a:bodyPr/>
          <a:lstStyle/>
          <a:p>
            <a:r>
              <a:rPr lang="fr-CA" b="1" dirty="0">
                <a:latin typeface="Verdana" charset="0"/>
                <a:ea typeface="Verdana" charset="0"/>
                <a:cs typeface="Verdana" charset="0"/>
              </a:rPr>
              <a:t>QUE FAIRE DE LA SAMARIE</a:t>
            </a:r>
            <a:r>
              <a:rPr lang="en-US" b="1" dirty="0">
                <a:latin typeface="Verdana" charset="0"/>
                <a:ea typeface="Verdana" charset="0"/>
                <a:cs typeface="Verdana" charset="0"/>
              </a:rPr>
              <a:t> </a:t>
            </a:r>
            <a:r>
              <a:rPr lang="en-US" b="1" dirty="0" smtClean="0">
                <a:latin typeface="Verdana" charset="0"/>
                <a:ea typeface="Verdana" charset="0"/>
                <a:cs typeface="Verdana" charset="0"/>
              </a:rPr>
              <a:t>?</a:t>
            </a:r>
            <a:endParaRPr lang="en-US" b="1" dirty="0">
              <a:latin typeface="Verdana" charset="0"/>
              <a:ea typeface="Verdana" charset="0"/>
              <a:cs typeface="Verdana" charset="0"/>
            </a:endParaRPr>
          </a:p>
        </p:txBody>
      </p:sp>
      <p:sp>
        <p:nvSpPr>
          <p:cNvPr id="3" name="Subtitle 2"/>
          <p:cNvSpPr>
            <a:spLocks noGrp="1"/>
          </p:cNvSpPr>
          <p:nvPr>
            <p:ph type="subTitle" idx="1"/>
          </p:nvPr>
        </p:nvSpPr>
        <p:spPr>
          <a:xfrm>
            <a:off x="1828800" y="2589213"/>
            <a:ext cx="8534400" cy="1752600"/>
          </a:xfrm>
        </p:spPr>
        <p:txBody>
          <a:bodyPr/>
          <a:lstStyle/>
          <a:p>
            <a:r>
              <a:rPr lang="fr-CA" b="1" i="1" dirty="0">
                <a:solidFill>
                  <a:schemeClr val="tx1">
                    <a:lumMod val="95000"/>
                    <a:lumOff val="5000"/>
                  </a:schemeClr>
                </a:solidFill>
                <a:latin typeface="Verdana" charset="0"/>
                <a:ea typeface="Verdana" charset="0"/>
                <a:cs typeface="Verdana" charset="0"/>
              </a:rPr>
              <a:t>Notre mission partagée au Canada</a:t>
            </a:r>
            <a:endParaRPr lang="en-US" b="1" i="1" dirty="0">
              <a:solidFill>
                <a:schemeClr val="tx1">
                  <a:lumMod val="95000"/>
                  <a:lumOff val="5000"/>
                </a:schemeClr>
              </a:solidFill>
              <a:latin typeface="Verdana" charset="0"/>
              <a:ea typeface="Verdana" charset="0"/>
              <a:cs typeface="Verdana" charset="0"/>
            </a:endParaRPr>
          </a:p>
        </p:txBody>
      </p:sp>
    </p:spTree>
    <p:extLst>
      <p:ext uri="{BB962C8B-B14F-4D97-AF65-F5344CB8AC3E}">
        <p14:creationId xmlns:p14="http://schemas.microsoft.com/office/powerpoint/2010/main" val="2078534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41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32107"/>
            <a:ext cx="10363200" cy="10496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b="1" dirty="0">
                <a:latin typeface="Verdana" charset="0"/>
                <a:ea typeface="Verdana" charset="0"/>
                <a:cs typeface="Verdana" charset="0"/>
              </a:rPr>
              <a:t>QUE FAIRE DE LA SAMARIE</a:t>
            </a:r>
            <a:r>
              <a:rPr lang="en-US" b="1" dirty="0">
                <a:latin typeface="Verdana" charset="0"/>
                <a:ea typeface="Verdana" charset="0"/>
                <a:cs typeface="Verdana" charset="0"/>
              </a:rPr>
              <a:t> ?</a:t>
            </a:r>
          </a:p>
        </p:txBody>
      </p:sp>
      <p:sp>
        <p:nvSpPr>
          <p:cNvPr id="6" name="Subtitle 2"/>
          <p:cNvSpPr txBox="1">
            <a:spLocks/>
          </p:cNvSpPr>
          <p:nvPr/>
        </p:nvSpPr>
        <p:spPr>
          <a:xfrm>
            <a:off x="2148840" y="1564640"/>
            <a:ext cx="7894320" cy="3214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2800" i="1" dirty="0"/>
              <a:t>« Mais le Saint-Esprit descendra sur vous : vous recevrez sa puissance et vous serez mes témoins à Jérusalem, dans toute la Judée </a:t>
            </a:r>
            <a:r>
              <a:rPr lang="fr-CA" sz="2800" i="1" u="sng" dirty="0"/>
              <a:t>et la Samarie</a:t>
            </a:r>
            <a:r>
              <a:rPr lang="fr-CA" sz="2800" i="1" dirty="0"/>
              <a:t>, et jusqu’au bout du monde. »  </a:t>
            </a:r>
            <a:endParaRPr lang="en-US" sz="2800" dirty="0"/>
          </a:p>
          <a:p>
            <a:pPr marL="0" indent="0" algn="r">
              <a:buNone/>
            </a:pPr>
            <a:r>
              <a:rPr lang="en-CA" i="1" dirty="0" smtClean="0"/>
              <a:t>—</a:t>
            </a:r>
            <a:r>
              <a:rPr lang="en-CA" i="1" dirty="0" err="1" smtClean="0"/>
              <a:t>Actes</a:t>
            </a:r>
            <a:r>
              <a:rPr lang="en-CA" i="1" dirty="0" smtClean="0"/>
              <a:t> 1.8 BDS</a:t>
            </a:r>
            <a:endParaRPr lang="en-US" dirty="0"/>
          </a:p>
        </p:txBody>
      </p:sp>
    </p:spTree>
    <p:extLst>
      <p:ext uri="{BB962C8B-B14F-4D97-AF65-F5344CB8AC3E}">
        <p14:creationId xmlns:p14="http://schemas.microsoft.com/office/powerpoint/2010/main" val="251277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a:latin typeface="Verdana" charset="0"/>
                <a:ea typeface="Verdana" charset="0"/>
                <a:cs typeface="Verdana" charset="0"/>
              </a:rPr>
              <a:t>QUE FAIRE DE LA SAMARIE</a:t>
            </a:r>
            <a:r>
              <a:rPr lang="en-US" b="1" dirty="0">
                <a:latin typeface="Verdana" charset="0"/>
                <a:ea typeface="Verdana" charset="0"/>
                <a:cs typeface="Verdana" charset="0"/>
              </a:rPr>
              <a:t> ?</a:t>
            </a:r>
            <a:endParaRPr lang="en-US" dirty="0"/>
          </a:p>
        </p:txBody>
      </p:sp>
      <p:sp>
        <p:nvSpPr>
          <p:cNvPr id="3" name="Content Placeholder 2"/>
          <p:cNvSpPr>
            <a:spLocks noGrp="1"/>
          </p:cNvSpPr>
          <p:nvPr>
            <p:ph idx="1"/>
          </p:nvPr>
        </p:nvSpPr>
        <p:spPr>
          <a:xfrm>
            <a:off x="1676400" y="1404258"/>
            <a:ext cx="9906000" cy="3548742"/>
          </a:xfrm>
        </p:spPr>
        <p:txBody>
          <a:bodyPr>
            <a:normAutofit/>
          </a:bodyPr>
          <a:lstStyle/>
          <a:p>
            <a:pPr lvl="0"/>
            <a:r>
              <a:rPr lang="fr-CA" sz="2400" b="1" dirty="0"/>
              <a:t>Jérusalem – ceux qui sont près de nous physiquement ou culturellement</a:t>
            </a:r>
            <a:endParaRPr lang="en-US" sz="2400" b="1" dirty="0"/>
          </a:p>
          <a:p>
            <a:pPr lvl="0"/>
            <a:r>
              <a:rPr lang="fr-CA" sz="2400" b="1" dirty="0"/>
              <a:t>Judée – ceux qui sont loin de nous physiquement mais près culturellement</a:t>
            </a:r>
            <a:endParaRPr lang="en-US" sz="2400" b="1" dirty="0"/>
          </a:p>
          <a:p>
            <a:pPr lvl="0"/>
            <a:r>
              <a:rPr lang="fr-CA" sz="2400" b="1" dirty="0"/>
              <a:t>Samarie – ceux qui sont </a:t>
            </a:r>
            <a:r>
              <a:rPr lang="fr-CA" sz="2400" b="1" u="sng" dirty="0"/>
              <a:t>près de nous physiquement mais loin culturellement ou religieusement</a:t>
            </a:r>
            <a:endParaRPr lang="en-US" sz="2400" b="1" dirty="0"/>
          </a:p>
          <a:p>
            <a:pPr lvl="0"/>
            <a:r>
              <a:rPr lang="fr-CA" sz="2400" b="1" dirty="0"/>
              <a:t>Au bout du monde – ceux qui sont loin de nous physiquement, culturellement et religieusement</a:t>
            </a:r>
            <a:endParaRPr lang="en-US" sz="2400" b="1" dirty="0"/>
          </a:p>
        </p:txBody>
      </p:sp>
    </p:spTree>
    <p:extLst>
      <p:ext uri="{BB962C8B-B14F-4D97-AF65-F5344CB8AC3E}">
        <p14:creationId xmlns:p14="http://schemas.microsoft.com/office/powerpoint/2010/main" val="1415328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124"/>
            <a:ext cx="10972800" cy="1143000"/>
          </a:xfrm>
        </p:spPr>
        <p:txBody>
          <a:bodyPr>
            <a:normAutofit fontScale="90000"/>
          </a:bodyPr>
          <a:lstStyle/>
          <a:p>
            <a:r>
              <a:rPr lang="fr-CA" b="1" dirty="0">
                <a:latin typeface="Verdana" charset="0"/>
                <a:ea typeface="Verdana" charset="0"/>
                <a:cs typeface="Verdana" charset="0"/>
              </a:rPr>
              <a:t>Contexte : Qui étaient les Samaritains?</a:t>
            </a:r>
            <a:endParaRPr lang="en-US" b="1" dirty="0">
              <a:latin typeface="Verdana" charset="0"/>
              <a:ea typeface="Verdana" charset="0"/>
              <a:cs typeface="Verdana" charset="0"/>
            </a:endParaRPr>
          </a:p>
        </p:txBody>
      </p:sp>
      <p:sp>
        <p:nvSpPr>
          <p:cNvPr id="4" name="Content Placeholder 2"/>
          <p:cNvSpPr>
            <a:spLocks noGrp="1"/>
          </p:cNvSpPr>
          <p:nvPr>
            <p:ph idx="1"/>
          </p:nvPr>
        </p:nvSpPr>
        <p:spPr>
          <a:xfrm>
            <a:off x="2111828" y="2068287"/>
            <a:ext cx="8044543" cy="3235960"/>
          </a:xfrm>
        </p:spPr>
        <p:txBody>
          <a:bodyPr>
            <a:normAutofit/>
          </a:bodyPr>
          <a:lstStyle/>
          <a:p>
            <a:pPr marL="0" indent="0">
              <a:buNone/>
            </a:pPr>
            <a:r>
              <a:rPr lang="fr-CA" sz="2400" dirty="0"/>
              <a:t>Au temps de Jésus, les Samaritains étaient moitié Juifs, moitié Gentils. Cette race est apparue après la captivité assyrienne du royaume du nord d'Israël en 721 avant J.C. Les Samaritains sont issus du mariage entre une partie de la nation d'Israël demeurée sur place et les occupants assyriens. </a:t>
            </a:r>
            <a:endParaRPr lang="en-US" sz="2400" dirty="0"/>
          </a:p>
        </p:txBody>
      </p:sp>
    </p:spTree>
    <p:extLst>
      <p:ext uri="{BB962C8B-B14F-4D97-AF65-F5344CB8AC3E}">
        <p14:creationId xmlns:p14="http://schemas.microsoft.com/office/powerpoint/2010/main" val="190100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9695"/>
            <a:ext cx="10972800" cy="1143000"/>
          </a:xfrm>
        </p:spPr>
        <p:txBody>
          <a:bodyPr>
            <a:normAutofit/>
          </a:bodyPr>
          <a:lstStyle/>
          <a:p>
            <a:r>
              <a:rPr lang="fr-CA" sz="3600" b="1" dirty="0">
                <a:latin typeface="Verdana" charset="0"/>
                <a:ea typeface="Verdana" charset="0"/>
                <a:cs typeface="Verdana" charset="0"/>
              </a:rPr>
              <a:t>1. </a:t>
            </a:r>
            <a:r>
              <a:rPr lang="fr-CA" sz="3600" b="1" dirty="0">
                <a:latin typeface="+mn-lt"/>
              </a:rPr>
              <a:t>Ils évitaient tout contact avec les Juifs</a:t>
            </a:r>
          </a:p>
        </p:txBody>
      </p:sp>
      <p:sp>
        <p:nvSpPr>
          <p:cNvPr id="3" name="Content Placeholder 2"/>
          <p:cNvSpPr>
            <a:spLocks noGrp="1"/>
          </p:cNvSpPr>
          <p:nvPr>
            <p:ph idx="1"/>
          </p:nvPr>
        </p:nvSpPr>
        <p:spPr>
          <a:xfrm>
            <a:off x="1952263" y="1676400"/>
            <a:ext cx="8287473" cy="4016281"/>
          </a:xfrm>
        </p:spPr>
        <p:txBody>
          <a:bodyPr>
            <a:normAutofit/>
          </a:bodyPr>
          <a:lstStyle/>
          <a:p>
            <a:r>
              <a:rPr lang="fr-CA" sz="2400" dirty="0"/>
              <a:t>On nous dit que les Juifs n'avaient aucun rapport avec les Samaritains. Dans une conversation que Jésus a eue avec une Samaritaine, on nous dit qu'elle a dit ce qui suit : </a:t>
            </a:r>
            <a:endParaRPr lang="en-US" sz="2400" dirty="0"/>
          </a:p>
          <a:p>
            <a:r>
              <a:rPr lang="fr-CA" sz="2400" i="1" dirty="0"/>
              <a:t>« La Samaritaine s’exclama : Comment? Tu es Juif et tu me demandes à boire, à moi qui suis Samaritaine? (Les Juifs, en effet, évitaient toutes relations avec les Samaritains.) » </a:t>
            </a:r>
            <a:r>
              <a:rPr lang="fr-CA" sz="2400" dirty="0"/>
              <a:t>(</a:t>
            </a:r>
            <a:r>
              <a:rPr lang="fr-CA" sz="2400" dirty="0">
                <a:hlinkClick r:id="rId3"/>
              </a:rPr>
              <a:t>Jean 4.9</a:t>
            </a:r>
            <a:r>
              <a:rPr lang="fr-CA" sz="2400" dirty="0"/>
              <a:t>).</a:t>
            </a:r>
            <a:endParaRPr lang="en-US" sz="2400" dirty="0"/>
          </a:p>
        </p:txBody>
      </p:sp>
    </p:spTree>
    <p:extLst>
      <p:ext uri="{BB962C8B-B14F-4D97-AF65-F5344CB8AC3E}">
        <p14:creationId xmlns:p14="http://schemas.microsoft.com/office/powerpoint/2010/main" val="305098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311"/>
            <a:ext cx="10972800" cy="1143000"/>
          </a:xfrm>
        </p:spPr>
        <p:txBody>
          <a:bodyPr>
            <a:normAutofit/>
          </a:bodyPr>
          <a:lstStyle/>
          <a:p>
            <a:pPr lvl="0"/>
            <a:r>
              <a:rPr lang="fr-CA" sz="2800" b="1" dirty="0" smtClean="0">
                <a:latin typeface="Verdana" charset="0"/>
                <a:ea typeface="Verdana" charset="0"/>
                <a:cs typeface="Verdana" charset="0"/>
              </a:rPr>
              <a:t>2. Ils </a:t>
            </a:r>
            <a:r>
              <a:rPr lang="fr-CA" sz="2800" b="1" dirty="0">
                <a:latin typeface="Verdana" charset="0"/>
                <a:ea typeface="Verdana" charset="0"/>
                <a:cs typeface="Verdana" charset="0"/>
              </a:rPr>
              <a:t>avaient leur propre temple et système religieux</a:t>
            </a:r>
            <a:endParaRPr lang="en-US" sz="2800" b="1" dirty="0">
              <a:latin typeface="Verdana" charset="0"/>
              <a:ea typeface="Verdana" charset="0"/>
              <a:cs typeface="Verdana" charset="0"/>
            </a:endParaRPr>
          </a:p>
        </p:txBody>
      </p:sp>
      <p:sp>
        <p:nvSpPr>
          <p:cNvPr id="3" name="Content Placeholder 2"/>
          <p:cNvSpPr>
            <a:spLocks noGrp="1"/>
          </p:cNvSpPr>
          <p:nvPr>
            <p:ph idx="1"/>
          </p:nvPr>
        </p:nvSpPr>
        <p:spPr>
          <a:xfrm>
            <a:off x="1258783" y="1187532"/>
            <a:ext cx="10117777" cy="4625440"/>
          </a:xfrm>
        </p:spPr>
        <p:txBody>
          <a:bodyPr>
            <a:noAutofit/>
          </a:bodyPr>
          <a:lstStyle/>
          <a:p>
            <a:pPr marL="0" indent="0">
              <a:buNone/>
            </a:pPr>
            <a:r>
              <a:rPr lang="fr-CA" sz="1800" dirty="0"/>
              <a:t>Les Samaritains avaient leur propre temple, leur propre copie de la Torah - les cinq premiers livres de l'Ancien Testament - et leur propre système religieux. Il y avait un problème parmi les Juifs et les Samaritains quant au lieu de culte approprié. L'échange suivant a eu lieu entre Jésus et la Samaritaine. </a:t>
            </a:r>
            <a:endParaRPr lang="en-US" sz="1800" dirty="0"/>
          </a:p>
          <a:p>
            <a:pPr marL="800100" lvl="2" indent="0">
              <a:buNone/>
            </a:pPr>
            <a:r>
              <a:rPr lang="fr-CA" sz="1800" i="1" dirty="0"/>
              <a:t>« Maître, répondit la femme, je le vois, tu es un prophète. </a:t>
            </a:r>
            <a:r>
              <a:rPr lang="fr-CA" sz="1800" b="1" i="1" baseline="30000" dirty="0"/>
              <a:t> </a:t>
            </a:r>
            <a:r>
              <a:rPr lang="fr-CA" sz="1800" i="1" dirty="0"/>
              <a:t>Dis-moi : qui a raison? Nos ancêtres ont adoré Dieu sur cette montagne-ci. Vous autres, vous affirmez que l’endroit où l’on doit adorer, c’est Jérusalem.</a:t>
            </a:r>
            <a:endParaRPr lang="en-US" sz="1800" dirty="0"/>
          </a:p>
          <a:p>
            <a:pPr marL="800100" lvl="2" indent="0">
              <a:buNone/>
            </a:pPr>
            <a:r>
              <a:rPr lang="fr-CA" sz="1800" b="1" i="1" baseline="30000" dirty="0"/>
              <a:t> </a:t>
            </a:r>
            <a:r>
              <a:rPr lang="fr-CA" sz="1800" i="1" dirty="0"/>
              <a:t>– Crois-moi, lui dit Jésus, l’heure vient où il ne sera plus question de cette montagne ni de Jérusalem pour adorer le Père.</a:t>
            </a:r>
            <a:r>
              <a:rPr lang="fr-CA" sz="1800" b="1" i="1" baseline="30000" dirty="0"/>
              <a:t> </a:t>
            </a:r>
            <a:r>
              <a:rPr lang="fr-CA" sz="1800" i="1" dirty="0"/>
              <a:t>Vous adorez ce que vous ne connaissez pas; nous, nous adorons ce que nous connaissons, car le salut vient du peuple juif. </a:t>
            </a:r>
            <a:r>
              <a:rPr lang="fr-CA" sz="1800" b="1" i="1" baseline="30000" dirty="0"/>
              <a:t> </a:t>
            </a:r>
            <a:r>
              <a:rPr lang="fr-CA" sz="1800" i="1" dirty="0"/>
              <a:t>Mais l’heure vient, et elle est déjà là, où les vrais adorateurs adoreront le Père par l’Esprit et en vérité; car le Père recherche des hommes qui l’adorent ainsi. » </a:t>
            </a:r>
            <a:r>
              <a:rPr lang="fr-CA" sz="1800" dirty="0">
                <a:hlinkClick r:id="rId3"/>
              </a:rPr>
              <a:t>Jean 4.19-23</a:t>
            </a:r>
            <a:r>
              <a:rPr lang="fr-CA" sz="1800" dirty="0"/>
              <a:t>)</a:t>
            </a:r>
            <a:endParaRPr lang="en-US" sz="1800" dirty="0"/>
          </a:p>
        </p:txBody>
      </p:sp>
    </p:spTree>
    <p:extLst>
      <p:ext uri="{BB962C8B-B14F-4D97-AF65-F5344CB8AC3E}">
        <p14:creationId xmlns:p14="http://schemas.microsoft.com/office/powerpoint/2010/main" val="519838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9695"/>
            <a:ext cx="10972800" cy="1143000"/>
          </a:xfrm>
        </p:spPr>
        <p:txBody>
          <a:bodyPr>
            <a:normAutofit fontScale="90000"/>
          </a:bodyPr>
          <a:lstStyle/>
          <a:p>
            <a:pPr lvl="0"/>
            <a:r>
              <a:rPr lang="fr-CA" sz="2800" b="1" dirty="0">
                <a:latin typeface="Verdana" charset="0"/>
                <a:ea typeface="Verdana" charset="0"/>
                <a:cs typeface="Verdana" charset="0"/>
              </a:rPr>
              <a:t>3. Ils rejetèrent Jésus quand Il passa dans leur région </a:t>
            </a:r>
            <a:br>
              <a:rPr lang="fr-CA" sz="2800" b="1" dirty="0">
                <a:latin typeface="Verdana" charset="0"/>
                <a:ea typeface="Verdana" charset="0"/>
                <a:cs typeface="Verdana" charset="0"/>
              </a:rPr>
            </a:br>
            <a:endParaRPr lang="en-US" sz="2800" b="1" dirty="0">
              <a:latin typeface="Verdana" charset="0"/>
              <a:ea typeface="Verdana" charset="0"/>
              <a:cs typeface="Verdana" charset="0"/>
            </a:endParaRPr>
          </a:p>
        </p:txBody>
      </p:sp>
      <p:sp>
        <p:nvSpPr>
          <p:cNvPr id="3" name="Content Placeholder 2"/>
          <p:cNvSpPr>
            <a:spLocks noGrp="1"/>
          </p:cNvSpPr>
          <p:nvPr>
            <p:ph idx="1"/>
          </p:nvPr>
        </p:nvSpPr>
        <p:spPr>
          <a:xfrm>
            <a:off x="1681843" y="1230086"/>
            <a:ext cx="8828314" cy="4189906"/>
          </a:xfrm>
        </p:spPr>
        <p:txBody>
          <a:bodyPr>
            <a:noAutofit/>
          </a:bodyPr>
          <a:lstStyle/>
          <a:p>
            <a:r>
              <a:rPr lang="fr-CA" sz="2000" dirty="0"/>
              <a:t>Quand Jésus se rendait à Jérusalem pour mourir pour les péchés du monde, il passa par la Samarie. Les Samaritains ne l'ont pas reçu parce qu'il était en route pour Jérusalem. </a:t>
            </a:r>
          </a:p>
          <a:p>
            <a:endParaRPr lang="en-US" sz="2000" dirty="0"/>
          </a:p>
          <a:p>
            <a:r>
              <a:rPr lang="fr-CA" sz="2000" i="1" dirty="0"/>
              <a:t>« Lorsque le temps approcha où Jésus devait être enlevé de ce monde, il décida de manière résolue de se rendre à Jérusalem. </a:t>
            </a:r>
            <a:r>
              <a:rPr lang="fr-CA" sz="2000" b="1" i="1" baseline="30000" dirty="0"/>
              <a:t> </a:t>
            </a:r>
            <a:r>
              <a:rPr lang="fr-CA" sz="2000" i="1" dirty="0"/>
              <a:t>Il envoya devant lui des messagers. En cours de route, ils entrèrent dans un village de la Samarie pour lui préparer un logement. </a:t>
            </a:r>
            <a:r>
              <a:rPr lang="fr-CA" sz="2000" b="1" i="1" baseline="30000" dirty="0"/>
              <a:t> </a:t>
            </a:r>
            <a:r>
              <a:rPr lang="fr-CA" sz="2000" i="1" dirty="0"/>
              <a:t>Mais les Samaritains lui refusèrent l’hospitalité, parce qu’il se rendait à Jérusalem. » </a:t>
            </a:r>
            <a:r>
              <a:rPr lang="fr-CA" sz="2000" dirty="0"/>
              <a:t>(</a:t>
            </a:r>
            <a:r>
              <a:rPr lang="fr-CA" sz="2000" dirty="0">
                <a:hlinkClick r:id="rId3"/>
              </a:rPr>
              <a:t>Luc 9.51-53</a:t>
            </a:r>
            <a:r>
              <a:rPr lang="fr-CA" sz="2000" dirty="0"/>
              <a:t>).</a:t>
            </a:r>
            <a:endParaRPr lang="en-US" sz="2000" dirty="0"/>
          </a:p>
        </p:txBody>
      </p:sp>
    </p:spTree>
    <p:extLst>
      <p:ext uri="{BB962C8B-B14F-4D97-AF65-F5344CB8AC3E}">
        <p14:creationId xmlns:p14="http://schemas.microsoft.com/office/powerpoint/2010/main" val="1951877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9695"/>
            <a:ext cx="10972800" cy="952416"/>
          </a:xfrm>
        </p:spPr>
        <p:txBody>
          <a:bodyPr>
            <a:normAutofit fontScale="90000"/>
          </a:bodyPr>
          <a:lstStyle/>
          <a:p>
            <a:r>
              <a:rPr lang="fr-CA" sz="4000" b="1" dirty="0">
                <a:latin typeface="Verdana" charset="0"/>
                <a:ea typeface="Verdana" charset="0"/>
                <a:cs typeface="Verdana" charset="0"/>
              </a:rPr>
              <a:t>Résumé</a:t>
            </a:r>
            <a:r>
              <a:rPr lang="fr-CA" sz="2800" b="1" dirty="0"/>
              <a:t/>
            </a:r>
            <a:br>
              <a:rPr lang="fr-CA" sz="2800" b="1" dirty="0"/>
            </a:br>
            <a:endParaRPr lang="en-US" sz="2800" b="1" dirty="0">
              <a:latin typeface="Verdana" charset="0"/>
              <a:ea typeface="Verdana" charset="0"/>
              <a:cs typeface="Verdana" charset="0"/>
            </a:endParaRPr>
          </a:p>
        </p:txBody>
      </p:sp>
      <p:sp>
        <p:nvSpPr>
          <p:cNvPr id="3" name="Content Placeholder 2"/>
          <p:cNvSpPr>
            <a:spLocks noGrp="1"/>
          </p:cNvSpPr>
          <p:nvPr>
            <p:ph idx="1"/>
          </p:nvPr>
        </p:nvSpPr>
        <p:spPr>
          <a:xfrm>
            <a:off x="2078182" y="1116281"/>
            <a:ext cx="9227126" cy="4176091"/>
          </a:xfrm>
        </p:spPr>
        <p:txBody>
          <a:bodyPr>
            <a:noAutofit/>
          </a:bodyPr>
          <a:lstStyle/>
          <a:p>
            <a:pPr marL="0" indent="0">
              <a:buNone/>
            </a:pPr>
            <a:r>
              <a:rPr lang="fr-CA" sz="2000" dirty="0"/>
              <a:t>Les Samaritains étaient un groupe de personnes qui vivaient en Samarie - une région au nord de Jérusalem. Ils étaient moitié Juifs et moitié Gentils. Quand l'Assyrie envahit le royaume du nord d'Israël en 721 av. J.C., certains Juifs furent pris en captivité alors que d'autres sont restés sur place. Ceux qui restèrent se marièrent avec les Assyriens. Ainsi, ces gens n'étaient ni pleinement Hébreux ni pleinement Gentils. Les Samaritains avaient leur propre copie des cinq premiers livres de l'Écriture ainsi que leur propre système de culte. Au temps de Jésus, les Juifs et les Samaritains ne faisaient pas affaire entre eux. Jésus, cependant, apporta son ministère au peuple de Samarie en leur annonçant la bonne nouvelle. </a:t>
            </a:r>
            <a:endParaRPr lang="en-US" sz="2000" dirty="0"/>
          </a:p>
          <a:p>
            <a:pPr marL="0" indent="0">
              <a:buNone/>
            </a:pPr>
            <a:r>
              <a:rPr lang="en-US" sz="2000" dirty="0">
                <a:hlinkClick r:id="rId3"/>
              </a:rPr>
              <a:t>http://www.blueletterbible.org/faq/don_stewart/stewart.cfm?id=1319</a:t>
            </a:r>
            <a:endParaRPr lang="en-US" sz="2000" dirty="0"/>
          </a:p>
        </p:txBody>
      </p:sp>
    </p:spTree>
    <p:extLst>
      <p:ext uri="{BB962C8B-B14F-4D97-AF65-F5344CB8AC3E}">
        <p14:creationId xmlns:p14="http://schemas.microsoft.com/office/powerpoint/2010/main" val="343530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ransform Canada">
      <a:dk1>
        <a:srgbClr val="000000"/>
      </a:dk1>
      <a:lt1>
        <a:srgbClr val="FFFFFF"/>
      </a:lt1>
      <a:dk2>
        <a:srgbClr val="AD1F30"/>
      </a:dk2>
      <a:lt2>
        <a:srgbClr val="EEECE1"/>
      </a:lt2>
      <a:accent1>
        <a:srgbClr val="F4AE2D"/>
      </a:accent1>
      <a:accent2>
        <a:srgbClr val="FD952D"/>
      </a:accent2>
      <a:accent3>
        <a:srgbClr val="CC7F30"/>
      </a:accent3>
      <a:accent4>
        <a:srgbClr val="FA6220"/>
      </a:accent4>
      <a:accent5>
        <a:srgbClr val="EA321A"/>
      </a:accent5>
      <a:accent6>
        <a:srgbClr val="D22735"/>
      </a:accent6>
      <a:hlink>
        <a:srgbClr val="357BA2"/>
      </a:hlink>
      <a:folHlink>
        <a:srgbClr val="7F9EB4"/>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ogge_001" id="{BD9F05E9-9CB8-924E-94C2-4152AF17E34F}" vid="{97825736-C960-9549-A624-7F5019EE4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TotalTime>
  <Words>1245</Words>
  <Application>Microsoft Office PowerPoint</Application>
  <PresentationFormat>Widescreen</PresentationFormat>
  <Paragraphs>159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Consolas</vt:lpstr>
      <vt:lpstr>Verdana</vt:lpstr>
      <vt:lpstr>Default Theme</vt:lpstr>
      <vt:lpstr>PowerPoint Presentation</vt:lpstr>
      <vt:lpstr>QUE FAIRE DE LA SAMARIE ?</vt:lpstr>
      <vt:lpstr>PowerPoint Presentation</vt:lpstr>
      <vt:lpstr>QUE FAIRE DE LA SAMARIE ?</vt:lpstr>
      <vt:lpstr>Contexte : Qui étaient les Samaritains?</vt:lpstr>
      <vt:lpstr>1. Ils évitaient tout contact avec les Juifs</vt:lpstr>
      <vt:lpstr>2. Ils avaient leur propre temple et système religieux</vt:lpstr>
      <vt:lpstr>3. Ils rejetèrent Jésus quand Il passa dans leur région  </vt:lpstr>
      <vt:lpstr>Résumé </vt:lpstr>
      <vt:lpstr>Qu’en est-il des Samaritains d’aujourd’hui?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Johnson</dc:creator>
  <cp:lastModifiedBy>Valencia Octave</cp:lastModifiedBy>
  <cp:revision>68</cp:revision>
  <dcterms:created xsi:type="dcterms:W3CDTF">2018-06-15T19:33:17Z</dcterms:created>
  <dcterms:modified xsi:type="dcterms:W3CDTF">2018-06-27T19:49:46Z</dcterms:modified>
</cp:coreProperties>
</file>