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63"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106"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9431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9507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1719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7889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8950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2145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08510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555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65260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121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87028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92952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0113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1645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000357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5/8/2020</a:t>
            </a:fld>
            <a:endParaRPr lang="en-US" dirty="0"/>
          </a:p>
        </p:txBody>
      </p:sp>
    </p:spTree>
    <p:extLst>
      <p:ext uri="{BB962C8B-B14F-4D97-AF65-F5344CB8AC3E}">
        <p14:creationId xmlns:p14="http://schemas.microsoft.com/office/powerpoint/2010/main" val="246371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598410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CULTURAL LANGUAGE GUIDING GROUP</a:t>
            </a:r>
            <a:endParaRPr lang="en-CA" dirty="0"/>
          </a:p>
        </p:txBody>
      </p:sp>
      <p:sp>
        <p:nvSpPr>
          <p:cNvPr id="3" name="Subtitle 2"/>
          <p:cNvSpPr>
            <a:spLocks noGrp="1"/>
          </p:cNvSpPr>
          <p:nvPr>
            <p:ph type="subTitle" idx="1"/>
          </p:nvPr>
        </p:nvSpPr>
        <p:spPr/>
        <p:txBody>
          <a:bodyPr>
            <a:normAutofit fontScale="92500" lnSpcReduction="20000"/>
          </a:bodyPr>
          <a:lstStyle/>
          <a:p>
            <a:endParaRPr lang="en-US" sz="3600" dirty="0" smtClean="0"/>
          </a:p>
          <a:p>
            <a:r>
              <a:rPr lang="en-US" sz="3900" dirty="0" smtClean="0"/>
              <a:t>Heart – Head – Hands </a:t>
            </a:r>
            <a:endParaRPr lang="en-CA" sz="39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2661" y="4050833"/>
            <a:ext cx="2151410" cy="1463276"/>
          </a:xfrm>
          <a:prstGeom prst="rect">
            <a:avLst/>
          </a:prstGeom>
        </p:spPr>
      </p:pic>
    </p:spTree>
    <p:extLst>
      <p:ext uri="{BB962C8B-B14F-4D97-AF65-F5344CB8AC3E}">
        <p14:creationId xmlns:p14="http://schemas.microsoft.com/office/powerpoint/2010/main" val="2263893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FACILITATING GENERATIONAL CHANGE:</a:t>
            </a:r>
            <a:endParaRPr lang="en-CA" dirty="0"/>
          </a:p>
        </p:txBody>
      </p:sp>
      <p:sp>
        <p:nvSpPr>
          <p:cNvPr id="5" name="Content Placeholder 4"/>
          <p:cNvSpPr>
            <a:spLocks noGrp="1"/>
          </p:cNvSpPr>
          <p:nvPr>
            <p:ph idx="1"/>
          </p:nvPr>
        </p:nvSpPr>
        <p:spPr/>
        <p:txBody>
          <a:bodyPr>
            <a:normAutofit/>
          </a:bodyPr>
          <a:lstStyle/>
          <a:p>
            <a:pPr marL="0" indent="0" algn="ctr">
              <a:lnSpc>
                <a:spcPct val="200000"/>
              </a:lnSpc>
              <a:buNone/>
            </a:pPr>
            <a:r>
              <a:rPr lang="en-US" sz="2800" dirty="0"/>
              <a:t>Development of Resource for Cultural Language churches regarding facilitating generational, cultural and linguistic change in 1.0 and 1.5 generations in Cultural Language congregations.</a:t>
            </a:r>
            <a:endParaRPr lang="en-CA" sz="2800" dirty="0"/>
          </a:p>
          <a:p>
            <a:endParaRPr lang="en-CA" sz="2800" dirty="0"/>
          </a:p>
        </p:txBody>
      </p:sp>
    </p:spTree>
    <p:extLst>
      <p:ext uri="{BB962C8B-B14F-4D97-AF65-F5344CB8AC3E}">
        <p14:creationId xmlns:p14="http://schemas.microsoft.com/office/powerpoint/2010/main" val="1728519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677334" y="491840"/>
            <a:ext cx="3854528" cy="1278466"/>
          </a:xfrm>
        </p:spPr>
        <p:txBody>
          <a:bodyPr>
            <a:normAutofit/>
          </a:bodyPr>
          <a:lstStyle/>
          <a:p>
            <a:r>
              <a:rPr lang="en-US" sz="4400" dirty="0" smtClean="0"/>
              <a:t>HEART</a:t>
            </a:r>
            <a:endParaRPr lang="en-CA" sz="44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87129" y="259535"/>
            <a:ext cx="2562791" cy="1743075"/>
          </a:xfrm>
        </p:spPr>
      </p:pic>
      <p:sp>
        <p:nvSpPr>
          <p:cNvPr id="5" name="Text Placeholder 4"/>
          <p:cNvSpPr>
            <a:spLocks noGrp="1"/>
          </p:cNvSpPr>
          <p:nvPr>
            <p:ph type="body" sz="half" idx="2"/>
          </p:nvPr>
        </p:nvSpPr>
        <p:spPr>
          <a:xfrm>
            <a:off x="2466109" y="2620051"/>
            <a:ext cx="6022109" cy="3337404"/>
          </a:xfrm>
        </p:spPr>
        <p:txBody>
          <a:bodyPr>
            <a:normAutofit/>
          </a:bodyPr>
          <a:lstStyle/>
          <a:p>
            <a:pPr lvl="0"/>
            <a:r>
              <a:rPr lang="en-US" sz="2400" dirty="0"/>
              <a:t>To facilitate generational, cultural, and linguistic change in our cultural language churches leaders and congregations need to embrace three key attitudes:</a:t>
            </a:r>
            <a:endParaRPr lang="en-CA" sz="2400" dirty="0"/>
          </a:p>
          <a:p>
            <a:pPr marL="742813" lvl="1" indent="-285750">
              <a:buFont typeface="Courier New" panose="02070309020205020404" pitchFamily="49" charset="0"/>
              <a:buChar char="o"/>
            </a:pPr>
            <a:r>
              <a:rPr lang="en-US" sz="2400" dirty="0"/>
              <a:t>HONOR </a:t>
            </a:r>
            <a:endParaRPr lang="en-US" sz="2400" dirty="0" smtClean="0"/>
          </a:p>
          <a:p>
            <a:pPr marL="742813" lvl="1" indent="-285750">
              <a:buFont typeface="Courier New" panose="02070309020205020404" pitchFamily="49" charset="0"/>
              <a:buChar char="o"/>
            </a:pPr>
            <a:r>
              <a:rPr lang="en-US" sz="2400" dirty="0" smtClean="0"/>
              <a:t>EMPOWERMENT </a:t>
            </a:r>
          </a:p>
          <a:p>
            <a:pPr marL="742813" lvl="1" indent="-285750">
              <a:buFont typeface="Courier New" panose="02070309020205020404" pitchFamily="49" charset="0"/>
              <a:buChar char="o"/>
            </a:pPr>
            <a:r>
              <a:rPr lang="en-US" sz="2400" dirty="0" smtClean="0"/>
              <a:t>HUMILITY</a:t>
            </a:r>
            <a:endParaRPr lang="en-CA" sz="2400" dirty="0">
              <a:solidFill>
                <a:schemeClr val="tx1"/>
              </a:solidFill>
              <a:latin typeface="+mj-lt"/>
            </a:endParaRPr>
          </a:p>
        </p:txBody>
      </p:sp>
    </p:spTree>
    <p:extLst>
      <p:ext uri="{BB962C8B-B14F-4D97-AF65-F5344CB8AC3E}">
        <p14:creationId xmlns:p14="http://schemas.microsoft.com/office/powerpoint/2010/main" val="294230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31152" y="611912"/>
            <a:ext cx="3854528" cy="1278466"/>
          </a:xfrm>
        </p:spPr>
        <p:txBody>
          <a:bodyPr>
            <a:normAutofit/>
          </a:bodyPr>
          <a:lstStyle/>
          <a:p>
            <a:r>
              <a:rPr lang="en-US" sz="4400" dirty="0" smtClean="0"/>
              <a:t>HEAD</a:t>
            </a:r>
            <a:endParaRPr lang="en-CA" sz="4400"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33312" y="379608"/>
            <a:ext cx="2562791" cy="1743075"/>
          </a:xfrm>
        </p:spPr>
      </p:pic>
      <p:sp>
        <p:nvSpPr>
          <p:cNvPr id="8" name="Text Placeholder 7"/>
          <p:cNvSpPr>
            <a:spLocks noGrp="1"/>
          </p:cNvSpPr>
          <p:nvPr>
            <p:ph type="body" sz="half" idx="2"/>
          </p:nvPr>
        </p:nvSpPr>
        <p:spPr>
          <a:xfrm>
            <a:off x="785093" y="2299856"/>
            <a:ext cx="8460508" cy="4137890"/>
          </a:xfrm>
        </p:spPr>
        <p:txBody>
          <a:bodyPr>
            <a:noAutofit/>
          </a:bodyPr>
          <a:lstStyle/>
          <a:p>
            <a:pPr lvl="0"/>
            <a:r>
              <a:rPr lang="en-US" sz="2300" dirty="0"/>
              <a:t>To facilitate generational, cultural, and linguistic change in our cultural language churches leaders and congregations need to embrace the following three key biblical truths:</a:t>
            </a:r>
            <a:endParaRPr lang="en-CA" sz="2300" dirty="0"/>
          </a:p>
          <a:p>
            <a:pPr marL="799963" lvl="1" indent="-342900">
              <a:buFont typeface="Courier New" panose="02070309020205020404" pitchFamily="49" charset="0"/>
              <a:buChar char="o"/>
            </a:pPr>
            <a:r>
              <a:rPr lang="en-US" sz="2300" dirty="0"/>
              <a:t>The Church as a </a:t>
            </a:r>
            <a:r>
              <a:rPr lang="en-US" sz="2300" u="sng" dirty="0"/>
              <a:t>Multi-ethnic</a:t>
            </a:r>
            <a:r>
              <a:rPr lang="en-US" sz="2300" dirty="0"/>
              <a:t> community (Gen. 12:1-3; Dan. 1-6; Acts 8-15; Gal. 3:26-29; Eph. 2; Col. 1; 1 Thess. 1).</a:t>
            </a:r>
            <a:endParaRPr lang="en-CA" sz="2300" dirty="0"/>
          </a:p>
          <a:p>
            <a:pPr marL="799963" lvl="1" indent="-342900">
              <a:buFont typeface="Courier New" panose="02070309020205020404" pitchFamily="49" charset="0"/>
              <a:buChar char="o"/>
            </a:pPr>
            <a:r>
              <a:rPr lang="en-US" sz="2300" dirty="0"/>
              <a:t>The Church as a </a:t>
            </a:r>
            <a:r>
              <a:rPr lang="en-US" sz="2300" u="sng" dirty="0"/>
              <a:t>Multi-generational</a:t>
            </a:r>
            <a:r>
              <a:rPr lang="en-US" sz="2300" dirty="0"/>
              <a:t> community (2 Tim. 1:5; Titus 1:4).</a:t>
            </a:r>
            <a:endParaRPr lang="en-CA" sz="2300" dirty="0"/>
          </a:p>
          <a:p>
            <a:pPr marL="799963" lvl="1" indent="-342900">
              <a:buFont typeface="Courier New" panose="02070309020205020404" pitchFamily="49" charset="0"/>
              <a:buChar char="o"/>
            </a:pPr>
            <a:r>
              <a:rPr lang="en-US" sz="2300" dirty="0"/>
              <a:t>The Church as a </a:t>
            </a:r>
            <a:r>
              <a:rPr lang="en-US" sz="2300" u="sng" dirty="0"/>
              <a:t>Reaching</a:t>
            </a:r>
            <a:r>
              <a:rPr lang="en-US" sz="2300" dirty="0"/>
              <a:t> community (Matt. 28:18-20).</a:t>
            </a:r>
            <a:endParaRPr lang="en-CA" sz="2300" dirty="0"/>
          </a:p>
          <a:p>
            <a:endParaRPr lang="en-CA" sz="2400" dirty="0"/>
          </a:p>
        </p:txBody>
      </p:sp>
    </p:spTree>
    <p:extLst>
      <p:ext uri="{BB962C8B-B14F-4D97-AF65-F5344CB8AC3E}">
        <p14:creationId xmlns:p14="http://schemas.microsoft.com/office/powerpoint/2010/main" val="80832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23985"/>
            <a:ext cx="3854528" cy="1278466"/>
          </a:xfrm>
        </p:spPr>
        <p:txBody>
          <a:bodyPr>
            <a:normAutofit/>
          </a:bodyPr>
          <a:lstStyle/>
          <a:p>
            <a:r>
              <a:rPr lang="en-US" sz="4400" dirty="0" smtClean="0"/>
              <a:t>HANDS</a:t>
            </a:r>
            <a:endParaRPr lang="en-CA" sz="44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10403" y="223985"/>
            <a:ext cx="2562791" cy="1743075"/>
          </a:xfrm>
        </p:spPr>
      </p:pic>
      <p:sp>
        <p:nvSpPr>
          <p:cNvPr id="4" name="Text Placeholder 3"/>
          <p:cNvSpPr>
            <a:spLocks noGrp="1"/>
          </p:cNvSpPr>
          <p:nvPr>
            <p:ph type="body" sz="half" idx="2"/>
          </p:nvPr>
        </p:nvSpPr>
        <p:spPr>
          <a:xfrm>
            <a:off x="877455" y="2167469"/>
            <a:ext cx="7638473" cy="3863877"/>
          </a:xfrm>
        </p:spPr>
        <p:txBody>
          <a:bodyPr>
            <a:noAutofit/>
          </a:bodyPr>
          <a:lstStyle/>
          <a:p>
            <a:pPr lvl="0"/>
            <a:r>
              <a:rPr lang="en-US" sz="2000" dirty="0" smtClean="0"/>
              <a:t>This </a:t>
            </a:r>
            <a:r>
              <a:rPr lang="en-US" sz="2000" dirty="0"/>
              <a:t>component is very critical in facilitating generational, cultural, and linguistic change in 1.0 and 1.5 generations in cultural language congregations. Here are four practical steps to implement:</a:t>
            </a:r>
            <a:endParaRPr lang="en-CA" sz="2000" dirty="0"/>
          </a:p>
          <a:p>
            <a:pPr lvl="1"/>
            <a:r>
              <a:rPr lang="en-US" sz="2000" u="sng" dirty="0"/>
              <a:t>Step 1:</a:t>
            </a:r>
            <a:r>
              <a:rPr lang="en-US" sz="2000" dirty="0"/>
              <a:t> Make it an intentional discussion point.</a:t>
            </a:r>
            <a:endParaRPr lang="en-CA" sz="2000" dirty="0"/>
          </a:p>
          <a:p>
            <a:pPr lvl="1"/>
            <a:r>
              <a:rPr lang="en-US" sz="2000" u="sng" dirty="0"/>
              <a:t>Step 2:</a:t>
            </a:r>
            <a:r>
              <a:rPr lang="en-US" sz="2000" dirty="0"/>
              <a:t> Commit to an intentional transitional phase which includes an excellence focused bi-lingual ministry commitment.</a:t>
            </a:r>
            <a:endParaRPr lang="en-CA" sz="2000" dirty="0"/>
          </a:p>
          <a:p>
            <a:pPr lvl="1"/>
            <a:r>
              <a:rPr lang="en-US" sz="2000" u="sng" dirty="0" smtClean="0"/>
              <a:t>Step </a:t>
            </a:r>
            <a:r>
              <a:rPr lang="en-US" sz="2000" u="sng" dirty="0"/>
              <a:t>3:</a:t>
            </a:r>
            <a:r>
              <a:rPr lang="en-US" sz="2000" dirty="0"/>
              <a:t> Implement Leadership Transition</a:t>
            </a:r>
            <a:endParaRPr lang="en-CA" sz="2000" dirty="0"/>
          </a:p>
          <a:p>
            <a:pPr lvl="1"/>
            <a:r>
              <a:rPr lang="en-US" sz="2000" u="sng" dirty="0" smtClean="0"/>
              <a:t>Step </a:t>
            </a:r>
            <a:r>
              <a:rPr lang="en-US" sz="2000" u="sng" dirty="0"/>
              <a:t>4:</a:t>
            </a:r>
            <a:r>
              <a:rPr lang="en-US" sz="2000" dirty="0"/>
              <a:t> Transition the primary worship gathering into fully English speaking. The cultural language group can choose to have their own gathering, join the all-English gathering, or be interpreted via headphones.</a:t>
            </a:r>
            <a:endParaRPr lang="en-CA" sz="2000" dirty="0"/>
          </a:p>
          <a:p>
            <a:endParaRPr lang="en-CA" dirty="0"/>
          </a:p>
        </p:txBody>
      </p:sp>
    </p:spTree>
    <p:extLst>
      <p:ext uri="{BB962C8B-B14F-4D97-AF65-F5344CB8AC3E}">
        <p14:creationId xmlns:p14="http://schemas.microsoft.com/office/powerpoint/2010/main" val="4080120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NOTE:</a:t>
            </a:r>
            <a:endParaRPr lang="en-CA" dirty="0"/>
          </a:p>
        </p:txBody>
      </p:sp>
      <p:sp>
        <p:nvSpPr>
          <p:cNvPr id="3" name="Text Placeholder 2"/>
          <p:cNvSpPr>
            <a:spLocks noGrp="1"/>
          </p:cNvSpPr>
          <p:nvPr>
            <p:ph type="body" idx="1"/>
          </p:nvPr>
        </p:nvSpPr>
        <p:spPr>
          <a:xfrm>
            <a:off x="677335" y="3398981"/>
            <a:ext cx="8596668" cy="2244437"/>
          </a:xfrm>
        </p:spPr>
        <p:txBody>
          <a:bodyPr>
            <a:normAutofit lnSpcReduction="10000"/>
          </a:bodyPr>
          <a:lstStyle/>
          <a:p>
            <a:r>
              <a:rPr lang="en-US" sz="2400" dirty="0" smtClean="0"/>
              <a:t>Identify </a:t>
            </a:r>
            <a:r>
              <a:rPr lang="en-US" sz="2400" dirty="0"/>
              <a:t>“champion” churches and leaders who are presently working through this process, or better yet, have fully worked through this process. Have them share their stories (including the challenges) and testimonies. These champion leaders and churches need to include next generation and older generation leaders in their testimonials.</a:t>
            </a:r>
            <a:endParaRPr lang="en-CA" sz="2400" dirty="0"/>
          </a:p>
          <a:p>
            <a:endParaRPr lang="en-CA" dirty="0"/>
          </a:p>
        </p:txBody>
      </p:sp>
    </p:spTree>
    <p:extLst>
      <p:ext uri="{BB962C8B-B14F-4D97-AF65-F5344CB8AC3E}">
        <p14:creationId xmlns:p14="http://schemas.microsoft.com/office/powerpoint/2010/main" val="3839932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CULTURAL LANGUAGE GUIDING GROUP</a:t>
            </a:r>
            <a:endParaRPr lang="en-CA" dirty="0"/>
          </a:p>
        </p:txBody>
      </p:sp>
      <p:sp>
        <p:nvSpPr>
          <p:cNvPr id="3" name="Subtitle 2"/>
          <p:cNvSpPr>
            <a:spLocks noGrp="1"/>
          </p:cNvSpPr>
          <p:nvPr>
            <p:ph type="subTitle" idx="1"/>
          </p:nvPr>
        </p:nvSpPr>
        <p:spPr/>
        <p:txBody>
          <a:bodyPr>
            <a:normAutofit fontScale="92500" lnSpcReduction="20000"/>
          </a:bodyPr>
          <a:lstStyle/>
          <a:p>
            <a:endParaRPr lang="en-US" sz="3600" dirty="0" smtClean="0"/>
          </a:p>
          <a:p>
            <a:r>
              <a:rPr lang="en-US" sz="3900" dirty="0" smtClean="0"/>
              <a:t>Heart – Head – Hands </a:t>
            </a:r>
            <a:endParaRPr lang="en-CA" sz="39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2661" y="4050833"/>
            <a:ext cx="2151410" cy="1463276"/>
          </a:xfrm>
          <a:prstGeom prst="rect">
            <a:avLst/>
          </a:prstGeom>
        </p:spPr>
      </p:pic>
    </p:spTree>
    <p:extLst>
      <p:ext uri="{BB962C8B-B14F-4D97-AF65-F5344CB8AC3E}">
        <p14:creationId xmlns:p14="http://schemas.microsoft.com/office/powerpoint/2010/main" val="9205097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114</TotalTime>
  <Words>327</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Courier New</vt:lpstr>
      <vt:lpstr>Trebuchet MS</vt:lpstr>
      <vt:lpstr>Wingdings 3</vt:lpstr>
      <vt:lpstr>Facet</vt:lpstr>
      <vt:lpstr>CULTURAL LANGUAGE GUIDING GROUP</vt:lpstr>
      <vt:lpstr>FACILITATING GENERATIONAL CHANGE:</vt:lpstr>
      <vt:lpstr>HEART</vt:lpstr>
      <vt:lpstr>HEAD</vt:lpstr>
      <vt:lpstr>HANDS</vt:lpstr>
      <vt:lpstr>KEY NOTE:</vt:lpstr>
      <vt:lpstr>CULTURAL LANGUAGE GUIDING GROUP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LANGUAGE GUIDING GROUP</dc:title>
  <dc:creator>Diane Ferns</dc:creator>
  <cp:lastModifiedBy>Diane Ferns</cp:lastModifiedBy>
  <cp:revision>11</cp:revision>
  <dcterms:created xsi:type="dcterms:W3CDTF">2020-05-08T13:54:51Z</dcterms:created>
  <dcterms:modified xsi:type="dcterms:W3CDTF">2020-05-08T15:48:58Z</dcterms:modified>
</cp:coreProperties>
</file>