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58" r:id="rId5"/>
    <p:sldId id="259" r:id="rId6"/>
    <p:sldId id="262" r:id="rId7"/>
    <p:sldId id="260" r:id="rId8"/>
    <p:sldId id="265" r:id="rId9"/>
    <p:sldId id="266" r:id="rId10"/>
    <p:sldId id="267" r:id="rId11"/>
    <p:sldId id="269" r:id="rId12"/>
    <p:sldId id="263" r:id="rId13"/>
    <p:sldId id="268" r:id="rId1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50E"/>
    <a:srgbClr val="E08CD6"/>
    <a:srgbClr val="F4B8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066DF3-46FB-4C7F-89C7-7597A3B255F5}" v="18" dt="2026-03-27T14:55:36.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Hermelink" userId="2e0a7a58-1543-43d5-89b8-7f53be1dd397" providerId="ADAL" clId="{F08DF2BC-9AE9-4CEC-8A6E-9494963224E2}"/>
    <pc:docChg chg="undo redo custSel addSld modSld sldOrd">
      <pc:chgData name="Charles Hermelink" userId="2e0a7a58-1543-43d5-89b8-7f53be1dd397" providerId="ADAL" clId="{F08DF2BC-9AE9-4CEC-8A6E-9494963224E2}" dt="2026-04-07T15:29:08.748" v="4506" actId="20577"/>
      <pc:docMkLst>
        <pc:docMk/>
      </pc:docMkLst>
      <pc:sldChg chg="addSp modSp mod">
        <pc:chgData name="Charles Hermelink" userId="2e0a7a58-1543-43d5-89b8-7f53be1dd397" providerId="ADAL" clId="{F08DF2BC-9AE9-4CEC-8A6E-9494963224E2}" dt="2026-03-25T18:56:23.760" v="73" actId="20577"/>
        <pc:sldMkLst>
          <pc:docMk/>
          <pc:sldMk cId="2467489201" sldId="258"/>
        </pc:sldMkLst>
        <pc:spChg chg="add mod">
          <ac:chgData name="Charles Hermelink" userId="2e0a7a58-1543-43d5-89b8-7f53be1dd397" providerId="ADAL" clId="{F08DF2BC-9AE9-4CEC-8A6E-9494963224E2}" dt="2026-03-25T18:56:23.760" v="73" actId="20577"/>
          <ac:spMkLst>
            <pc:docMk/>
            <pc:sldMk cId="2467489201" sldId="258"/>
            <ac:spMk id="9" creationId="{A31348E2-CE75-397F-7A84-328071017B1C}"/>
          </ac:spMkLst>
        </pc:spChg>
      </pc:sldChg>
      <pc:sldChg chg="addSp modSp">
        <pc:chgData name="Charles Hermelink" userId="2e0a7a58-1543-43d5-89b8-7f53be1dd397" providerId="ADAL" clId="{F08DF2BC-9AE9-4CEC-8A6E-9494963224E2}" dt="2026-03-25T18:56:34.837" v="74"/>
        <pc:sldMkLst>
          <pc:docMk/>
          <pc:sldMk cId="1200418482" sldId="259"/>
        </pc:sldMkLst>
        <pc:spChg chg="add mod">
          <ac:chgData name="Charles Hermelink" userId="2e0a7a58-1543-43d5-89b8-7f53be1dd397" providerId="ADAL" clId="{F08DF2BC-9AE9-4CEC-8A6E-9494963224E2}" dt="2026-03-25T18:56:34.837" v="74"/>
          <ac:spMkLst>
            <pc:docMk/>
            <pc:sldMk cId="1200418482" sldId="259"/>
            <ac:spMk id="4" creationId="{F4F49E93-3B6F-B643-DC09-65601D45C8B1}"/>
          </ac:spMkLst>
        </pc:spChg>
      </pc:sldChg>
      <pc:sldChg chg="addSp modSp mod">
        <pc:chgData name="Charles Hermelink" userId="2e0a7a58-1543-43d5-89b8-7f53be1dd397" providerId="ADAL" clId="{F08DF2BC-9AE9-4CEC-8A6E-9494963224E2}" dt="2026-03-25T18:58:23.990" v="136" actId="120"/>
        <pc:sldMkLst>
          <pc:docMk/>
          <pc:sldMk cId="3899604384" sldId="262"/>
        </pc:sldMkLst>
        <pc:spChg chg="add mod">
          <ac:chgData name="Charles Hermelink" userId="2e0a7a58-1543-43d5-89b8-7f53be1dd397" providerId="ADAL" clId="{F08DF2BC-9AE9-4CEC-8A6E-9494963224E2}" dt="2026-03-25T18:58:23.990" v="136" actId="120"/>
          <ac:spMkLst>
            <pc:docMk/>
            <pc:sldMk cId="3899604384" sldId="262"/>
            <ac:spMk id="17" creationId="{69FCD714-8D72-3C71-BB3A-A4F1DE571ACF}"/>
          </ac:spMkLst>
        </pc:spChg>
      </pc:sldChg>
      <pc:sldChg chg="addSp modSp mod">
        <pc:chgData name="Charles Hermelink" userId="2e0a7a58-1543-43d5-89b8-7f53be1dd397" providerId="ADAL" clId="{F08DF2BC-9AE9-4CEC-8A6E-9494963224E2}" dt="2026-03-25T18:57:37.168" v="133" actId="20577"/>
        <pc:sldMkLst>
          <pc:docMk/>
          <pc:sldMk cId="2565549555" sldId="263"/>
        </pc:sldMkLst>
        <pc:spChg chg="mod">
          <ac:chgData name="Charles Hermelink" userId="2e0a7a58-1543-43d5-89b8-7f53be1dd397" providerId="ADAL" clId="{F08DF2BC-9AE9-4CEC-8A6E-9494963224E2}" dt="2026-03-25T18:57:37.168" v="133" actId="20577"/>
          <ac:spMkLst>
            <pc:docMk/>
            <pc:sldMk cId="2565549555" sldId="263"/>
            <ac:spMk id="2" creationId="{60D4C6D2-EC92-20D3-C4B2-AB66BA6EF726}"/>
          </ac:spMkLst>
        </pc:spChg>
        <pc:spChg chg="add mod">
          <ac:chgData name="Charles Hermelink" userId="2e0a7a58-1543-43d5-89b8-7f53be1dd397" providerId="ADAL" clId="{F08DF2BC-9AE9-4CEC-8A6E-9494963224E2}" dt="2026-03-25T18:56:57.227" v="78"/>
          <ac:spMkLst>
            <pc:docMk/>
            <pc:sldMk cId="2565549555" sldId="263"/>
            <ac:spMk id="4" creationId="{046448A6-D832-9B8D-5E20-53A65E3F0931}"/>
          </ac:spMkLst>
        </pc:spChg>
      </pc:sldChg>
      <pc:sldChg chg="modSp mod">
        <pc:chgData name="Charles Hermelink" userId="2e0a7a58-1543-43d5-89b8-7f53be1dd397" providerId="ADAL" clId="{F08DF2BC-9AE9-4CEC-8A6E-9494963224E2}" dt="2026-03-25T18:55:24.532" v="66" actId="20577"/>
        <pc:sldMkLst>
          <pc:docMk/>
          <pc:sldMk cId="331767076" sldId="264"/>
        </pc:sldMkLst>
        <pc:spChg chg="mod">
          <ac:chgData name="Charles Hermelink" userId="2e0a7a58-1543-43d5-89b8-7f53be1dd397" providerId="ADAL" clId="{F08DF2BC-9AE9-4CEC-8A6E-9494963224E2}" dt="2026-03-25T18:55:24.532" v="66" actId="20577"/>
          <ac:spMkLst>
            <pc:docMk/>
            <pc:sldMk cId="331767076" sldId="264"/>
            <ac:spMk id="10" creationId="{BEC63ACE-E2AB-A4E7-25C7-98F016A17DF5}"/>
          </ac:spMkLst>
        </pc:spChg>
      </pc:sldChg>
      <pc:sldChg chg="addSp delSp modSp mod">
        <pc:chgData name="Charles Hermelink" userId="2e0a7a58-1543-43d5-89b8-7f53be1dd397" providerId="ADAL" clId="{F08DF2BC-9AE9-4CEC-8A6E-9494963224E2}" dt="2026-03-25T18:56:44.013" v="75"/>
        <pc:sldMkLst>
          <pc:docMk/>
          <pc:sldMk cId="1399728751" sldId="265"/>
        </pc:sldMkLst>
        <pc:spChg chg="add mod">
          <ac:chgData name="Charles Hermelink" userId="2e0a7a58-1543-43d5-89b8-7f53be1dd397" providerId="ADAL" clId="{F08DF2BC-9AE9-4CEC-8A6E-9494963224E2}" dt="2026-03-25T18:56:44.013" v="75"/>
          <ac:spMkLst>
            <pc:docMk/>
            <pc:sldMk cId="1399728751" sldId="265"/>
            <ac:spMk id="18" creationId="{734746E3-F512-952A-EC0C-0AAF813C4903}"/>
          </ac:spMkLst>
        </pc:spChg>
        <pc:cxnChg chg="add del mod">
          <ac:chgData name="Charles Hermelink" userId="2e0a7a58-1543-43d5-89b8-7f53be1dd397" providerId="ADAL" clId="{F08DF2BC-9AE9-4CEC-8A6E-9494963224E2}" dt="2026-03-25T18:53:16.545" v="3" actId="13822"/>
          <ac:cxnSpMkLst>
            <pc:docMk/>
            <pc:sldMk cId="1399728751" sldId="265"/>
            <ac:cxnSpMk id="19" creationId="{35675414-2736-FB22-F9CB-EE713082FFDA}"/>
          </ac:cxnSpMkLst>
        </pc:cxnChg>
      </pc:sldChg>
      <pc:sldChg chg="addSp delSp modSp mod">
        <pc:chgData name="Charles Hermelink" userId="2e0a7a58-1543-43d5-89b8-7f53be1dd397" providerId="ADAL" clId="{F08DF2BC-9AE9-4CEC-8A6E-9494963224E2}" dt="2026-03-25T18:56:49.938" v="76"/>
        <pc:sldMkLst>
          <pc:docMk/>
          <pc:sldMk cId="747580404" sldId="266"/>
        </pc:sldMkLst>
        <pc:spChg chg="add mod">
          <ac:chgData name="Charles Hermelink" userId="2e0a7a58-1543-43d5-89b8-7f53be1dd397" providerId="ADAL" clId="{F08DF2BC-9AE9-4CEC-8A6E-9494963224E2}" dt="2026-03-25T18:56:49.938" v="76"/>
          <ac:spMkLst>
            <pc:docMk/>
            <pc:sldMk cId="747580404" sldId="266"/>
            <ac:spMk id="29" creationId="{5D31D219-FECC-9D5D-FEEA-4C8C4AAC905A}"/>
          </ac:spMkLst>
        </pc:spChg>
      </pc:sldChg>
      <pc:sldChg chg="addSp delSp modSp mod">
        <pc:chgData name="Charles Hermelink" userId="2e0a7a58-1543-43d5-89b8-7f53be1dd397" providerId="ADAL" clId="{F08DF2BC-9AE9-4CEC-8A6E-9494963224E2}" dt="2026-03-25T19:11:23.615" v="525" actId="1036"/>
        <pc:sldMkLst>
          <pc:docMk/>
          <pc:sldMk cId="3277964335" sldId="267"/>
        </pc:sldMkLst>
        <pc:spChg chg="add mod">
          <ac:chgData name="Charles Hermelink" userId="2e0a7a58-1543-43d5-89b8-7f53be1dd397" providerId="ADAL" clId="{F08DF2BC-9AE9-4CEC-8A6E-9494963224E2}" dt="2026-03-25T18:56:53.642" v="77"/>
          <ac:spMkLst>
            <pc:docMk/>
            <pc:sldMk cId="3277964335" sldId="267"/>
            <ac:spMk id="7" creationId="{F0505DC1-9B8F-54D9-61FA-D4A229B9BDE9}"/>
          </ac:spMkLst>
        </pc:spChg>
        <pc:spChg chg="mod">
          <ac:chgData name="Charles Hermelink" userId="2e0a7a58-1543-43d5-89b8-7f53be1dd397" providerId="ADAL" clId="{F08DF2BC-9AE9-4CEC-8A6E-9494963224E2}" dt="2026-03-25T19:08:40.172" v="336" actId="20577"/>
          <ac:spMkLst>
            <pc:docMk/>
            <pc:sldMk cId="3277964335" sldId="267"/>
            <ac:spMk id="13" creationId="{4D6D8B3A-3B9D-A7B1-E0AE-329980E879E9}"/>
          </ac:spMkLst>
        </pc:spChg>
        <pc:spChg chg="mod">
          <ac:chgData name="Charles Hermelink" userId="2e0a7a58-1543-43d5-89b8-7f53be1dd397" providerId="ADAL" clId="{F08DF2BC-9AE9-4CEC-8A6E-9494963224E2}" dt="2026-03-25T19:11:12.462" v="500" actId="20577"/>
          <ac:spMkLst>
            <pc:docMk/>
            <pc:sldMk cId="3277964335" sldId="267"/>
            <ac:spMk id="18" creationId="{500A8855-1EC7-6BAA-4FD4-B86DC62732C2}"/>
          </ac:spMkLst>
        </pc:spChg>
        <pc:spChg chg="mod">
          <ac:chgData name="Charles Hermelink" userId="2e0a7a58-1543-43d5-89b8-7f53be1dd397" providerId="ADAL" clId="{F08DF2BC-9AE9-4CEC-8A6E-9494963224E2}" dt="2026-03-25T19:08:44.427" v="338" actId="20577"/>
          <ac:spMkLst>
            <pc:docMk/>
            <pc:sldMk cId="3277964335" sldId="267"/>
            <ac:spMk id="27" creationId="{2C6DFEFE-01C2-7215-B80E-98B54C0F8B35}"/>
          </ac:spMkLst>
        </pc:spChg>
        <pc:cxnChg chg="add mod">
          <ac:chgData name="Charles Hermelink" userId="2e0a7a58-1543-43d5-89b8-7f53be1dd397" providerId="ADAL" clId="{F08DF2BC-9AE9-4CEC-8A6E-9494963224E2}" dt="2026-03-25T19:11:23.615" v="525" actId="1036"/>
          <ac:cxnSpMkLst>
            <pc:docMk/>
            <pc:sldMk cId="3277964335" sldId="267"/>
            <ac:cxnSpMk id="28" creationId="{CEF05A32-A70F-A200-2D18-5E58851B2449}"/>
          </ac:cxnSpMkLst>
        </pc:cxnChg>
      </pc:sldChg>
      <pc:sldChg chg="addSp delSp modSp add mod ord">
        <pc:chgData name="Charles Hermelink" userId="2e0a7a58-1543-43d5-89b8-7f53be1dd397" providerId="ADAL" clId="{F08DF2BC-9AE9-4CEC-8A6E-9494963224E2}" dt="2026-03-27T14:33:32.094" v="1214" actId="14100"/>
        <pc:sldMkLst>
          <pc:docMk/>
          <pc:sldMk cId="3960751605" sldId="268"/>
        </pc:sldMkLst>
        <pc:spChg chg="add mod">
          <ac:chgData name="Charles Hermelink" userId="2e0a7a58-1543-43d5-89b8-7f53be1dd397" providerId="ADAL" clId="{F08DF2BC-9AE9-4CEC-8A6E-9494963224E2}" dt="2026-03-27T14:29:48.947" v="1197" actId="1036"/>
          <ac:spMkLst>
            <pc:docMk/>
            <pc:sldMk cId="3960751605" sldId="268"/>
            <ac:spMk id="2" creationId="{89FE94AE-728A-441D-A927-C14DAA5BF3C7}"/>
          </ac:spMkLst>
        </pc:spChg>
        <pc:spChg chg="mod">
          <ac:chgData name="Charles Hermelink" userId="2e0a7a58-1543-43d5-89b8-7f53be1dd397" providerId="ADAL" clId="{F08DF2BC-9AE9-4CEC-8A6E-9494963224E2}" dt="2026-03-27T14:33:32.094" v="1214" actId="14100"/>
          <ac:spMkLst>
            <pc:docMk/>
            <pc:sldMk cId="3960751605" sldId="268"/>
            <ac:spMk id="4" creationId="{78737A6A-7A3C-2CEA-D624-816FDC1D56F5}"/>
          </ac:spMkLst>
        </pc:spChg>
        <pc:spChg chg="add mod">
          <ac:chgData name="Charles Hermelink" userId="2e0a7a58-1543-43d5-89b8-7f53be1dd397" providerId="ADAL" clId="{F08DF2BC-9AE9-4CEC-8A6E-9494963224E2}" dt="2026-03-27T14:33:05.363" v="1211" actId="20577"/>
          <ac:spMkLst>
            <pc:docMk/>
            <pc:sldMk cId="3960751605" sldId="268"/>
            <ac:spMk id="5" creationId="{4A338CFC-F5E0-7A93-045F-65F0C8804FE6}"/>
          </ac:spMkLst>
        </pc:spChg>
        <pc:spChg chg="mod topLvl">
          <ac:chgData name="Charles Hermelink" userId="2e0a7a58-1543-43d5-89b8-7f53be1dd397" providerId="ADAL" clId="{F08DF2BC-9AE9-4CEC-8A6E-9494963224E2}" dt="2026-03-27T14:29:48.947" v="1197" actId="1036"/>
          <ac:spMkLst>
            <pc:docMk/>
            <pc:sldMk cId="3960751605" sldId="268"/>
            <ac:spMk id="10" creationId="{A99B99FF-6AB3-03C7-F00A-D3A619AB1D6E}"/>
          </ac:spMkLst>
        </pc:spChg>
        <pc:spChg chg="mod topLvl">
          <ac:chgData name="Charles Hermelink" userId="2e0a7a58-1543-43d5-89b8-7f53be1dd397" providerId="ADAL" clId="{F08DF2BC-9AE9-4CEC-8A6E-9494963224E2}" dt="2026-03-27T14:29:48.947" v="1197" actId="1036"/>
          <ac:spMkLst>
            <pc:docMk/>
            <pc:sldMk cId="3960751605" sldId="268"/>
            <ac:spMk id="11" creationId="{1F1A1BED-EE95-8B14-9724-9F17B4CB62C6}"/>
          </ac:spMkLst>
        </pc:spChg>
        <pc:picChg chg="add mod modCrop">
          <ac:chgData name="Charles Hermelink" userId="2e0a7a58-1543-43d5-89b8-7f53be1dd397" providerId="ADAL" clId="{F08DF2BC-9AE9-4CEC-8A6E-9494963224E2}" dt="2026-03-27T14:29:58.513" v="1206" actId="1038"/>
          <ac:picMkLst>
            <pc:docMk/>
            <pc:sldMk cId="3960751605" sldId="268"/>
            <ac:picMk id="13" creationId="{510BBE4F-56AC-326F-5957-2A2A1104ED27}"/>
          </ac:picMkLst>
        </pc:picChg>
        <pc:picChg chg="mod">
          <ac:chgData name="Charles Hermelink" userId="2e0a7a58-1543-43d5-89b8-7f53be1dd397" providerId="ADAL" clId="{F08DF2BC-9AE9-4CEC-8A6E-9494963224E2}" dt="2026-03-27T14:17:10.552" v="562" actId="1076"/>
          <ac:picMkLst>
            <pc:docMk/>
            <pc:sldMk cId="3960751605" sldId="268"/>
            <ac:picMk id="14" creationId="{CEF168A5-060F-F663-6487-372A8B1FA5E6}"/>
          </ac:picMkLst>
        </pc:picChg>
        <pc:picChg chg="mod">
          <ac:chgData name="Charles Hermelink" userId="2e0a7a58-1543-43d5-89b8-7f53be1dd397" providerId="ADAL" clId="{F08DF2BC-9AE9-4CEC-8A6E-9494963224E2}" dt="2026-03-27T14:17:10.552" v="562" actId="1076"/>
          <ac:picMkLst>
            <pc:docMk/>
            <pc:sldMk cId="3960751605" sldId="268"/>
            <ac:picMk id="16" creationId="{FA489500-182A-E7B8-E685-D7F550E1E6F8}"/>
          </ac:picMkLst>
        </pc:picChg>
      </pc:sldChg>
      <pc:sldChg chg="addSp delSp modSp new mod">
        <pc:chgData name="Charles Hermelink" userId="2e0a7a58-1543-43d5-89b8-7f53be1dd397" providerId="ADAL" clId="{F08DF2BC-9AE9-4CEC-8A6E-9494963224E2}" dt="2026-04-07T15:29:08.748" v="4506" actId="20577"/>
        <pc:sldMkLst>
          <pc:docMk/>
          <pc:sldMk cId="3492250976" sldId="269"/>
        </pc:sldMkLst>
        <pc:spChg chg="add mod">
          <ac:chgData name="Charles Hermelink" userId="2e0a7a58-1543-43d5-89b8-7f53be1dd397" providerId="ADAL" clId="{F08DF2BC-9AE9-4CEC-8A6E-9494963224E2}" dt="2026-04-02T18:40:54.865" v="2870" actId="20577"/>
          <ac:spMkLst>
            <pc:docMk/>
            <pc:sldMk cId="3492250976" sldId="269"/>
            <ac:spMk id="6" creationId="{E7AE02F5-2DCD-C77D-AFB9-321A4D869473}"/>
          </ac:spMkLst>
        </pc:spChg>
        <pc:spChg chg="add mod">
          <ac:chgData name="Charles Hermelink" userId="2e0a7a58-1543-43d5-89b8-7f53be1dd397" providerId="ADAL" clId="{F08DF2BC-9AE9-4CEC-8A6E-9494963224E2}" dt="2026-03-27T15:01:43.760" v="2835" actId="1035"/>
          <ac:spMkLst>
            <pc:docMk/>
            <pc:sldMk cId="3492250976" sldId="269"/>
            <ac:spMk id="7" creationId="{C3499925-F94F-26DF-1BF0-D8B76E6A92F6}"/>
          </ac:spMkLst>
        </pc:spChg>
        <pc:spChg chg="add mod">
          <ac:chgData name="Charles Hermelink" userId="2e0a7a58-1543-43d5-89b8-7f53be1dd397" providerId="ADAL" clId="{F08DF2BC-9AE9-4CEC-8A6E-9494963224E2}" dt="2026-04-02T18:57:15.972" v="4480" actId="20577"/>
          <ac:spMkLst>
            <pc:docMk/>
            <pc:sldMk cId="3492250976" sldId="269"/>
            <ac:spMk id="8" creationId="{8FA0AF7E-0AAC-A14C-E10C-377DAC25F68F}"/>
          </ac:spMkLst>
        </pc:spChg>
        <pc:spChg chg="add mod">
          <ac:chgData name="Charles Hermelink" userId="2e0a7a58-1543-43d5-89b8-7f53be1dd397" providerId="ADAL" clId="{F08DF2BC-9AE9-4CEC-8A6E-9494963224E2}" dt="2026-04-07T15:29:08.748" v="4506" actId="20577"/>
          <ac:spMkLst>
            <pc:docMk/>
            <pc:sldMk cId="3492250976" sldId="269"/>
            <ac:spMk id="9" creationId="{D561DE4B-5048-1104-ADE1-880E4E7C3CD7}"/>
          </ac:spMkLst>
        </pc:spChg>
        <pc:picChg chg="add mod modCrop">
          <ac:chgData name="Charles Hermelink" userId="2e0a7a58-1543-43d5-89b8-7f53be1dd397" providerId="ADAL" clId="{F08DF2BC-9AE9-4CEC-8A6E-9494963224E2}" dt="2026-03-27T14:42:31.907" v="1227" actId="732"/>
          <ac:picMkLst>
            <pc:docMk/>
            <pc:sldMk cId="3492250976" sldId="269"/>
            <ac:picMk id="5" creationId="{06361655-5465-B45C-3F2B-8996CD1601E1}"/>
          </ac:picMkLst>
        </pc:picChg>
        <pc:cxnChg chg="add mod">
          <ac:chgData name="Charles Hermelink" userId="2e0a7a58-1543-43d5-89b8-7f53be1dd397" providerId="ADAL" clId="{F08DF2BC-9AE9-4CEC-8A6E-9494963224E2}" dt="2026-04-02T18:55:10.892" v="4437" actId="14100"/>
          <ac:cxnSpMkLst>
            <pc:docMk/>
            <pc:sldMk cId="3492250976" sldId="269"/>
            <ac:cxnSpMk id="11" creationId="{47DB93B0-7B22-8A9B-CE3A-E2FCE175012E}"/>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62221-C8F4-00D4-1CCA-C5735B91B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61F62EC-0866-7739-161A-F265C061AA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1221F53-CBA5-21AC-078A-B714D70E97BB}"/>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5" name="Footer Placeholder 4">
            <a:extLst>
              <a:ext uri="{FF2B5EF4-FFF2-40B4-BE49-F238E27FC236}">
                <a16:creationId xmlns:a16="http://schemas.microsoft.com/office/drawing/2014/main" id="{F01DE425-25D3-5FC5-5355-063C01EB9E2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E06B925-56CD-11A5-D81F-DB3DD757984C}"/>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311817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B54E-F7D1-EF0F-FF29-7FD1F7C3878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7396C20-1025-13E0-9740-50B6DC2769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1B9140-BF7F-6CD9-1880-74CA6E8A4599}"/>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5" name="Footer Placeholder 4">
            <a:extLst>
              <a:ext uri="{FF2B5EF4-FFF2-40B4-BE49-F238E27FC236}">
                <a16:creationId xmlns:a16="http://schemas.microsoft.com/office/drawing/2014/main" id="{61CA7573-86E8-E516-A6F1-6682062BBCD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A51A96-5F8B-0CD3-6AB7-B499F500E459}"/>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338334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051538-315E-F0E9-D0CD-27AB17B595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A08DDED-B6DF-1E48-0D32-4D39D5D8D7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51AF14E-6EBC-D407-EE7F-5BE86DD0C56D}"/>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5" name="Footer Placeholder 4">
            <a:extLst>
              <a:ext uri="{FF2B5EF4-FFF2-40B4-BE49-F238E27FC236}">
                <a16:creationId xmlns:a16="http://schemas.microsoft.com/office/drawing/2014/main" id="{BF16E038-B787-23BA-EC21-22C4AEDD8C7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D7E6A69-AB2A-40E9-A117-ADF20B8CB853}"/>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340382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0FF4-65C5-1D13-9268-9FAD5A05018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6773155-C47F-8FD7-F1F2-2D159F2F59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3144156-F0B5-CDD5-1700-D7C2EF5D088A}"/>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5" name="Footer Placeholder 4">
            <a:extLst>
              <a:ext uri="{FF2B5EF4-FFF2-40B4-BE49-F238E27FC236}">
                <a16:creationId xmlns:a16="http://schemas.microsoft.com/office/drawing/2014/main" id="{59748BAB-1CDE-B016-21A1-2100804E63C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CB30556-AC64-0919-CFCA-73EA940FF884}"/>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18969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5AF8-4A59-CFCB-417D-7A909CFC4C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1F069A9-AE5E-683A-6785-CB0D5A0479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F63519-4124-3427-24CD-3B7985A15CA8}"/>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5" name="Footer Placeholder 4">
            <a:extLst>
              <a:ext uri="{FF2B5EF4-FFF2-40B4-BE49-F238E27FC236}">
                <a16:creationId xmlns:a16="http://schemas.microsoft.com/office/drawing/2014/main" id="{9F08C35B-5F72-4244-6C93-19521D2D323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89D7D65-8698-73C9-2BF4-FC7FC25BE1A9}"/>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178225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342A-0AD7-EF9F-E9AB-3DA06AFB79C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27CEED6-60F8-5D9F-E720-0245D7AF03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D4147FE-E3C2-81E5-CE54-A81230434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FF086BB-DFAD-6FBF-7277-3EE6C2A3BB0B}"/>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6" name="Footer Placeholder 5">
            <a:extLst>
              <a:ext uri="{FF2B5EF4-FFF2-40B4-BE49-F238E27FC236}">
                <a16:creationId xmlns:a16="http://schemas.microsoft.com/office/drawing/2014/main" id="{F3A1531C-F22B-127E-91BA-8658F3261AE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DD4509B-AD59-EB3F-F78A-3EB137FDC1B9}"/>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1189638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5BF2-BEE7-9EBC-8F3A-8E85D4EBF67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B12B27A-355B-17A5-AF14-EC06381A1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0FD0AF-E2C8-867B-FC9C-B573B8B637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66D66B5-5A17-DE9D-8F3E-3DE01543C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1FF39-DBBE-4350-8513-BA10C74441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E0767A6-B788-F986-C2D1-186E0FD18941}"/>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8" name="Footer Placeholder 7">
            <a:extLst>
              <a:ext uri="{FF2B5EF4-FFF2-40B4-BE49-F238E27FC236}">
                <a16:creationId xmlns:a16="http://schemas.microsoft.com/office/drawing/2014/main" id="{E6B701F7-3C22-ABAF-B3C3-17DACDC5272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5DB3326-B7F3-A8E0-719C-244E20F79696}"/>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390066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7059-F21B-DB6C-E4A2-237031A6AE2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FCD7F1F-0ABF-87D9-13EF-9955944AE39B}"/>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4" name="Footer Placeholder 3">
            <a:extLst>
              <a:ext uri="{FF2B5EF4-FFF2-40B4-BE49-F238E27FC236}">
                <a16:creationId xmlns:a16="http://schemas.microsoft.com/office/drawing/2014/main" id="{DB4717CF-61C9-481D-E1F3-DEE7A480E9D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1E61444-D224-E703-1A3F-15906BB70DA4}"/>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2025324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5E984-87AC-C93B-0B8E-99182A2C5B23}"/>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3" name="Footer Placeholder 2">
            <a:extLst>
              <a:ext uri="{FF2B5EF4-FFF2-40B4-BE49-F238E27FC236}">
                <a16:creationId xmlns:a16="http://schemas.microsoft.com/office/drawing/2014/main" id="{731FF7D2-E782-A32F-F9F2-20E87EC8B7A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C7DE9C6-0B66-CF88-2340-2C1A4C800F00}"/>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2476057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1D4E-61C9-3E30-894B-32B9EBECC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2558FE4-131D-B3B8-5E46-CCBA93E0C3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B3E4A02-7959-52DC-0BEE-9F5C10079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C4ED0-0CC0-0AFF-2BC3-8D74CED74329}"/>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6" name="Footer Placeholder 5">
            <a:extLst>
              <a:ext uri="{FF2B5EF4-FFF2-40B4-BE49-F238E27FC236}">
                <a16:creationId xmlns:a16="http://schemas.microsoft.com/office/drawing/2014/main" id="{70435177-F945-466A-9E69-0991A9A3C4B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313B657-0361-4E56-39B2-0460997C98F4}"/>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280023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B6CE-6253-0A4C-C6D6-E22E1682A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1539448-8248-701D-C711-3B8450681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4E0EBF6-0A25-3938-E4F9-FF6BF0885C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15BD8-FA00-4E32-91B3-6F34A92FA12F}"/>
              </a:ext>
            </a:extLst>
          </p:cNvPr>
          <p:cNvSpPr>
            <a:spLocks noGrp="1"/>
          </p:cNvSpPr>
          <p:nvPr>
            <p:ph type="dt" sz="half" idx="10"/>
          </p:nvPr>
        </p:nvSpPr>
        <p:spPr/>
        <p:txBody>
          <a:bodyPr/>
          <a:lstStyle/>
          <a:p>
            <a:fld id="{BB50B7D1-DE79-4393-9319-62D992C88B3C}" type="datetimeFigureOut">
              <a:rPr lang="en-CA" smtClean="0"/>
              <a:t>08-Apr-2026</a:t>
            </a:fld>
            <a:endParaRPr lang="en-CA"/>
          </a:p>
        </p:txBody>
      </p:sp>
      <p:sp>
        <p:nvSpPr>
          <p:cNvPr id="6" name="Footer Placeholder 5">
            <a:extLst>
              <a:ext uri="{FF2B5EF4-FFF2-40B4-BE49-F238E27FC236}">
                <a16:creationId xmlns:a16="http://schemas.microsoft.com/office/drawing/2014/main" id="{39125835-E470-EF70-DB3C-F0BE766145A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3D40D17-D6D6-CFCA-2BCE-60263F3A073E}"/>
              </a:ext>
            </a:extLst>
          </p:cNvPr>
          <p:cNvSpPr>
            <a:spLocks noGrp="1"/>
          </p:cNvSpPr>
          <p:nvPr>
            <p:ph type="sldNum" sz="quarter" idx="12"/>
          </p:nvPr>
        </p:nvSpPr>
        <p:spPr/>
        <p:txBody>
          <a:bodyPr/>
          <a:lstStyle/>
          <a:p>
            <a:fld id="{DE03C97F-F0AE-436D-915D-C05EF8683797}" type="slidenum">
              <a:rPr lang="en-CA" smtClean="0"/>
              <a:t>‹#›</a:t>
            </a:fld>
            <a:endParaRPr lang="en-CA"/>
          </a:p>
        </p:txBody>
      </p:sp>
    </p:spTree>
    <p:extLst>
      <p:ext uri="{BB962C8B-B14F-4D97-AF65-F5344CB8AC3E}">
        <p14:creationId xmlns:p14="http://schemas.microsoft.com/office/powerpoint/2010/main" val="249743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280344-4DC8-DF2E-67C5-B588F99698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900C590-184F-C5F8-F773-EDB3375004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27C26C7-1D20-9503-84E5-4768957D4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50B7D1-DE79-4393-9319-62D992C88B3C}" type="datetimeFigureOut">
              <a:rPr lang="en-CA" smtClean="0"/>
              <a:t>08-Apr-2026</a:t>
            </a:fld>
            <a:endParaRPr lang="en-CA"/>
          </a:p>
        </p:txBody>
      </p:sp>
      <p:sp>
        <p:nvSpPr>
          <p:cNvPr id="5" name="Footer Placeholder 4">
            <a:extLst>
              <a:ext uri="{FF2B5EF4-FFF2-40B4-BE49-F238E27FC236}">
                <a16:creationId xmlns:a16="http://schemas.microsoft.com/office/drawing/2014/main" id="{BD05DD1B-7844-5351-69D6-C26452837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CB3343D3-43D5-989C-BDBB-9BF3B71608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03C97F-F0AE-436D-915D-C05EF8683797}" type="slidenum">
              <a:rPr lang="en-CA" smtClean="0"/>
              <a:t>‹#›</a:t>
            </a:fld>
            <a:endParaRPr lang="en-CA"/>
          </a:p>
        </p:txBody>
      </p:sp>
    </p:spTree>
    <p:extLst>
      <p:ext uri="{BB962C8B-B14F-4D97-AF65-F5344CB8AC3E}">
        <p14:creationId xmlns:p14="http://schemas.microsoft.com/office/powerpoint/2010/main" val="224638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www.paoc.org/canada/workers/nnnetworknational"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1FEC36-32DB-6BD3-9F19-E50E351CCF6A}"/>
              </a:ext>
            </a:extLst>
          </p:cNvPr>
          <p:cNvSpPr/>
          <p:nvPr/>
        </p:nvSpPr>
        <p:spPr>
          <a:xfrm>
            <a:off x="0" y="0"/>
            <a:ext cx="12192000" cy="2235200"/>
          </a:xfrm>
          <a:prstGeom prst="rect">
            <a:avLst/>
          </a:prstGeom>
          <a:solidFill>
            <a:schemeClr val="accent2">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7A837335-D811-84C3-E7AB-F355C0A55F10}"/>
              </a:ext>
            </a:extLst>
          </p:cNvPr>
          <p:cNvSpPr txBox="1"/>
          <p:nvPr/>
        </p:nvSpPr>
        <p:spPr>
          <a:xfrm>
            <a:off x="825500" y="431800"/>
            <a:ext cx="3102131" cy="1323439"/>
          </a:xfrm>
          <a:prstGeom prst="rect">
            <a:avLst/>
          </a:prstGeom>
          <a:noFill/>
        </p:spPr>
        <p:txBody>
          <a:bodyPr wrap="none" rtlCol="0">
            <a:spAutoFit/>
          </a:bodyPr>
          <a:lstStyle/>
          <a:p>
            <a:r>
              <a:rPr lang="en-CA" sz="8000" b="1" dirty="0">
                <a:solidFill>
                  <a:schemeClr val="bg1"/>
                </a:solidFill>
              </a:rPr>
              <a:t>SIKHS</a:t>
            </a:r>
            <a:endParaRPr lang="en-CA" sz="4800" b="1" dirty="0">
              <a:solidFill>
                <a:schemeClr val="bg1"/>
              </a:solidFill>
            </a:endParaRPr>
          </a:p>
        </p:txBody>
      </p:sp>
      <p:pic>
        <p:nvPicPr>
          <p:cNvPr id="3" name="Picture 2">
            <a:extLst>
              <a:ext uri="{FF2B5EF4-FFF2-40B4-BE49-F238E27FC236}">
                <a16:creationId xmlns:a16="http://schemas.microsoft.com/office/drawing/2014/main" id="{CE252A8F-66F8-8F34-37C0-87278D2EA0E2}"/>
              </a:ext>
            </a:extLst>
          </p:cNvPr>
          <p:cNvPicPr>
            <a:picLocks noChangeAspect="1"/>
          </p:cNvPicPr>
          <p:nvPr/>
        </p:nvPicPr>
        <p:blipFill>
          <a:blip r:embed="rId2">
            <a:extLst>
              <a:ext uri="{28A0092B-C50C-407E-A947-70E740481C1C}">
                <a14:useLocalDpi xmlns:a14="http://schemas.microsoft.com/office/drawing/2010/main" val="0"/>
              </a:ext>
            </a:extLst>
          </a:blip>
          <a:srcRect t="15620"/>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71F190B-836A-3993-2980-9EBF20E49D2A}"/>
              </a:ext>
            </a:extLst>
          </p:cNvPr>
          <p:cNvSpPr/>
          <p:nvPr/>
        </p:nvSpPr>
        <p:spPr>
          <a:xfrm>
            <a:off x="-9525" y="-14557"/>
            <a:ext cx="5391150" cy="6882081"/>
          </a:xfrm>
          <a:prstGeom prst="rect">
            <a:avLst/>
          </a:prstGeom>
          <a:solidFill>
            <a:schemeClr val="accent2">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7" name="Group 16">
            <a:extLst>
              <a:ext uri="{FF2B5EF4-FFF2-40B4-BE49-F238E27FC236}">
                <a16:creationId xmlns:a16="http://schemas.microsoft.com/office/drawing/2014/main" id="{EB2C6DB8-5340-DC2C-118A-EEBAFF5F6074}"/>
              </a:ext>
            </a:extLst>
          </p:cNvPr>
          <p:cNvGrpSpPr/>
          <p:nvPr/>
        </p:nvGrpSpPr>
        <p:grpSpPr>
          <a:xfrm>
            <a:off x="152400" y="4436133"/>
            <a:ext cx="5057775" cy="1974771"/>
            <a:chOff x="152400" y="3426483"/>
            <a:chExt cx="5057775" cy="1974771"/>
          </a:xfrm>
        </p:grpSpPr>
        <p:sp>
          <p:nvSpPr>
            <p:cNvPr id="8" name="TextBox 7">
              <a:extLst>
                <a:ext uri="{FF2B5EF4-FFF2-40B4-BE49-F238E27FC236}">
                  <a16:creationId xmlns:a16="http://schemas.microsoft.com/office/drawing/2014/main" id="{78116984-39CE-270A-9F36-FDA1086344D7}"/>
                </a:ext>
              </a:extLst>
            </p:cNvPr>
            <p:cNvSpPr txBox="1"/>
            <p:nvPr/>
          </p:nvSpPr>
          <p:spPr>
            <a:xfrm>
              <a:off x="161925" y="3623270"/>
              <a:ext cx="5048250" cy="923330"/>
            </a:xfrm>
            <a:prstGeom prst="rect">
              <a:avLst/>
            </a:prstGeom>
            <a:noFill/>
          </p:spPr>
          <p:txBody>
            <a:bodyPr wrap="square" rtlCol="0">
              <a:spAutoFit/>
            </a:bodyPr>
            <a:lstStyle/>
            <a:p>
              <a:r>
                <a:rPr lang="en-CA" sz="5400" b="1" dirty="0">
                  <a:solidFill>
                    <a:schemeClr val="bg1"/>
                  </a:solidFill>
                </a:rPr>
                <a:t>EMMAUS ROAD</a:t>
              </a:r>
            </a:p>
          </p:txBody>
        </p:sp>
        <p:sp>
          <p:nvSpPr>
            <p:cNvPr id="9" name="TextBox 8">
              <a:extLst>
                <a:ext uri="{FF2B5EF4-FFF2-40B4-BE49-F238E27FC236}">
                  <a16:creationId xmlns:a16="http://schemas.microsoft.com/office/drawing/2014/main" id="{E4D7938E-9483-8305-0F70-50774F2BF377}"/>
                </a:ext>
              </a:extLst>
            </p:cNvPr>
            <p:cNvSpPr txBox="1"/>
            <p:nvPr/>
          </p:nvSpPr>
          <p:spPr>
            <a:xfrm>
              <a:off x="209550" y="3426483"/>
              <a:ext cx="3505200" cy="369332"/>
            </a:xfrm>
            <a:prstGeom prst="rect">
              <a:avLst/>
            </a:prstGeom>
            <a:noFill/>
          </p:spPr>
          <p:txBody>
            <a:bodyPr wrap="square" rtlCol="0">
              <a:spAutoFit/>
            </a:bodyPr>
            <a:lstStyle/>
            <a:p>
              <a:r>
                <a:rPr lang="en-CA" dirty="0">
                  <a:solidFill>
                    <a:schemeClr val="bg1"/>
                  </a:solidFill>
                </a:rPr>
                <a:t>walking an</a:t>
              </a:r>
            </a:p>
          </p:txBody>
        </p:sp>
        <p:sp>
          <p:nvSpPr>
            <p:cNvPr id="10" name="TextBox 9">
              <a:extLst>
                <a:ext uri="{FF2B5EF4-FFF2-40B4-BE49-F238E27FC236}">
                  <a16:creationId xmlns:a16="http://schemas.microsoft.com/office/drawing/2014/main" id="{38216E7D-D4AF-5114-5400-134F7F61A72D}"/>
                </a:ext>
              </a:extLst>
            </p:cNvPr>
            <p:cNvSpPr txBox="1"/>
            <p:nvPr/>
          </p:nvSpPr>
          <p:spPr>
            <a:xfrm>
              <a:off x="219075" y="4293258"/>
              <a:ext cx="3505200" cy="369332"/>
            </a:xfrm>
            <a:prstGeom prst="rect">
              <a:avLst/>
            </a:prstGeom>
            <a:noFill/>
          </p:spPr>
          <p:txBody>
            <a:bodyPr wrap="square" rtlCol="0">
              <a:spAutoFit/>
            </a:bodyPr>
            <a:lstStyle/>
            <a:p>
              <a:r>
                <a:rPr lang="en-CA" dirty="0">
                  <a:solidFill>
                    <a:schemeClr val="bg1"/>
                  </a:solidFill>
                </a:rPr>
                <a:t>journey with </a:t>
              </a:r>
            </a:p>
          </p:txBody>
        </p:sp>
        <p:sp>
          <p:nvSpPr>
            <p:cNvPr id="11" name="TextBox 10">
              <a:extLst>
                <a:ext uri="{FF2B5EF4-FFF2-40B4-BE49-F238E27FC236}">
                  <a16:creationId xmlns:a16="http://schemas.microsoft.com/office/drawing/2014/main" id="{E7873188-7D34-0DF3-47B9-70BF16D67D56}"/>
                </a:ext>
              </a:extLst>
            </p:cNvPr>
            <p:cNvSpPr txBox="1"/>
            <p:nvPr/>
          </p:nvSpPr>
          <p:spPr>
            <a:xfrm>
              <a:off x="152400" y="4477924"/>
              <a:ext cx="5048250" cy="923330"/>
            </a:xfrm>
            <a:prstGeom prst="rect">
              <a:avLst/>
            </a:prstGeom>
            <a:noFill/>
          </p:spPr>
          <p:txBody>
            <a:bodyPr wrap="square" rtlCol="0">
              <a:spAutoFit/>
            </a:bodyPr>
            <a:lstStyle/>
            <a:p>
              <a:r>
                <a:rPr lang="en-CA" sz="5400" b="1" dirty="0">
                  <a:solidFill>
                    <a:schemeClr val="bg1"/>
                  </a:solidFill>
                </a:rPr>
                <a:t>SIKHS </a:t>
              </a:r>
              <a:r>
                <a:rPr lang="en-CA" sz="3200" dirty="0">
                  <a:solidFill>
                    <a:schemeClr val="bg1"/>
                  </a:solidFill>
                </a:rPr>
                <a:t>IN CANADA</a:t>
              </a:r>
              <a:endParaRPr lang="en-CA" sz="5400" dirty="0">
                <a:solidFill>
                  <a:schemeClr val="bg1"/>
                </a:solidFill>
              </a:endParaRPr>
            </a:p>
          </p:txBody>
        </p:sp>
      </p:grpSp>
      <p:pic>
        <p:nvPicPr>
          <p:cNvPr id="14" name="Picture 13">
            <a:extLst>
              <a:ext uri="{FF2B5EF4-FFF2-40B4-BE49-F238E27FC236}">
                <a16:creationId xmlns:a16="http://schemas.microsoft.com/office/drawing/2014/main" id="{E0D2D25C-27F4-00FA-379F-EE4FA3E0D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315810"/>
            <a:ext cx="2228850" cy="622803"/>
          </a:xfrm>
          <a:prstGeom prst="rect">
            <a:avLst/>
          </a:prstGeom>
        </p:spPr>
      </p:pic>
      <p:pic>
        <p:nvPicPr>
          <p:cNvPr id="16" name="Picture 15">
            <a:extLst>
              <a:ext uri="{FF2B5EF4-FFF2-40B4-BE49-F238E27FC236}">
                <a16:creationId xmlns:a16="http://schemas.microsoft.com/office/drawing/2014/main" id="{088802A0-E0DB-6244-1EBE-0A90F53236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3861" y="351786"/>
            <a:ext cx="1925652" cy="480974"/>
          </a:xfrm>
          <a:prstGeom prst="rect">
            <a:avLst/>
          </a:prstGeom>
        </p:spPr>
      </p:pic>
    </p:spTree>
    <p:extLst>
      <p:ext uri="{BB962C8B-B14F-4D97-AF65-F5344CB8AC3E}">
        <p14:creationId xmlns:p14="http://schemas.microsoft.com/office/powerpoint/2010/main" val="140251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66C19-ED65-C6F0-336E-79DCC18E9925}"/>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9373DCA-9E79-ABD0-B6DB-A455B2A6BB4E}"/>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t="31760" b="32198"/>
          <a:stretch>
            <a:fillRect/>
          </a:stretch>
        </p:blipFill>
        <p:spPr>
          <a:xfrm flipH="1">
            <a:off x="617908" y="4510643"/>
            <a:ext cx="4185192" cy="1508413"/>
          </a:xfrm>
          <a:prstGeom prst="rect">
            <a:avLst/>
          </a:prstGeom>
        </p:spPr>
      </p:pic>
      <p:sp>
        <p:nvSpPr>
          <p:cNvPr id="13" name="TextBox 12">
            <a:extLst>
              <a:ext uri="{FF2B5EF4-FFF2-40B4-BE49-F238E27FC236}">
                <a16:creationId xmlns:a16="http://schemas.microsoft.com/office/drawing/2014/main" id="{4D6D8B3A-3B9D-A7B1-E0AE-329980E879E9}"/>
              </a:ext>
            </a:extLst>
          </p:cNvPr>
          <p:cNvSpPr txBox="1"/>
          <p:nvPr/>
        </p:nvSpPr>
        <p:spPr>
          <a:xfrm>
            <a:off x="1743075" y="891051"/>
            <a:ext cx="2620911" cy="2616101"/>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cultural sensitivity and genuine respect</a:t>
            </a:r>
            <a:r>
              <a:rPr lang="en-US" sz="1100" b="1" dirty="0">
                <a:solidFill>
                  <a:schemeClr val="accent5">
                    <a:lumMod val="75000"/>
                  </a:schemeClr>
                </a:solidFill>
              </a:rPr>
              <a:t>:</a:t>
            </a:r>
            <a:r>
              <a:rPr lang="en-US" sz="1100" b="1" dirty="0">
                <a:solidFill>
                  <a:schemeClr val="accent2">
                    <a:lumMod val="50000"/>
                  </a:schemeClr>
                </a:solidFill>
              </a:rPr>
              <a:t> </a:t>
            </a:r>
          </a:p>
          <a:p>
            <a:pPr>
              <a:spcAft>
                <a:spcPts val="600"/>
              </a:spcAft>
            </a:pPr>
            <a:r>
              <a:rPr lang="en-US" sz="1100" dirty="0"/>
              <a:t>Pray that Christians approach Sikhs with humility, listening well and honoring their dignity while clearly holding to Christ.</a:t>
            </a:r>
          </a:p>
          <a:p>
            <a:pPr marL="171450" indent="-171450">
              <a:spcAft>
                <a:spcPts val="600"/>
              </a:spcAft>
              <a:buFont typeface="Arial" panose="020B0604020202020204" pitchFamily="34" charset="0"/>
              <a:buChar char="•"/>
            </a:pPr>
            <a:r>
              <a:rPr lang="en-US" sz="1100" dirty="0"/>
              <a:t>That believers will do everything in love and avoid arrogance or contempt: 1 Cor. 13:1–7; Phil. 2:3–4</a:t>
            </a:r>
          </a:p>
          <a:p>
            <a:pPr marL="171450" indent="-171450">
              <a:spcAft>
                <a:spcPts val="600"/>
              </a:spcAft>
              <a:buFont typeface="Arial" panose="020B0604020202020204" pitchFamily="34" charset="0"/>
              <a:buChar char="•"/>
            </a:pPr>
            <a:r>
              <a:rPr lang="en-US" sz="1100" dirty="0"/>
              <a:t>That the church will stand for religious freedom and against violence toward Sikhs or any community: Mic. 6:8; Rom. 12:17–18</a:t>
            </a:r>
          </a:p>
        </p:txBody>
      </p:sp>
      <p:sp>
        <p:nvSpPr>
          <p:cNvPr id="14" name="TextBox 13">
            <a:extLst>
              <a:ext uri="{FF2B5EF4-FFF2-40B4-BE49-F238E27FC236}">
                <a16:creationId xmlns:a16="http://schemas.microsoft.com/office/drawing/2014/main" id="{8CFB1F1B-1A5E-D629-0481-90DC4D97194A}"/>
              </a:ext>
            </a:extLst>
          </p:cNvPr>
          <p:cNvSpPr txBox="1"/>
          <p:nvPr/>
        </p:nvSpPr>
        <p:spPr>
          <a:xfrm>
            <a:off x="617908" y="663907"/>
            <a:ext cx="1586002" cy="1323439"/>
          </a:xfrm>
          <a:prstGeom prst="rect">
            <a:avLst/>
          </a:prstGeom>
          <a:noFill/>
        </p:spPr>
        <p:txBody>
          <a:bodyPr wrap="square" rtlCol="0">
            <a:spAutoFit/>
          </a:bodyPr>
          <a:lstStyle/>
          <a:p>
            <a:r>
              <a:rPr lang="en-CA" sz="8000" b="1" spc="-600" dirty="0">
                <a:solidFill>
                  <a:srgbClr val="E08CD6"/>
                </a:solidFill>
              </a:rPr>
              <a:t>10</a:t>
            </a:r>
          </a:p>
        </p:txBody>
      </p:sp>
      <p:sp>
        <p:nvSpPr>
          <p:cNvPr id="16" name="TextBox 15">
            <a:extLst>
              <a:ext uri="{FF2B5EF4-FFF2-40B4-BE49-F238E27FC236}">
                <a16:creationId xmlns:a16="http://schemas.microsoft.com/office/drawing/2014/main" id="{D85EE7A0-A797-9ED4-3D34-5A39854D2EE2}"/>
              </a:ext>
            </a:extLst>
          </p:cNvPr>
          <p:cNvSpPr txBox="1"/>
          <p:nvPr/>
        </p:nvSpPr>
        <p:spPr>
          <a:xfrm>
            <a:off x="4298201" y="669470"/>
            <a:ext cx="1399848" cy="1323439"/>
          </a:xfrm>
          <a:prstGeom prst="rect">
            <a:avLst/>
          </a:prstGeom>
          <a:noFill/>
        </p:spPr>
        <p:txBody>
          <a:bodyPr wrap="square" rtlCol="0">
            <a:spAutoFit/>
          </a:bodyPr>
          <a:lstStyle/>
          <a:p>
            <a:r>
              <a:rPr lang="en-CA" sz="8000" b="1" spc="-800" dirty="0">
                <a:solidFill>
                  <a:srgbClr val="E08CD6"/>
                </a:solidFill>
              </a:rPr>
              <a:t>11</a:t>
            </a:r>
          </a:p>
        </p:txBody>
      </p:sp>
      <p:sp>
        <p:nvSpPr>
          <p:cNvPr id="18" name="TextBox 17">
            <a:extLst>
              <a:ext uri="{FF2B5EF4-FFF2-40B4-BE49-F238E27FC236}">
                <a16:creationId xmlns:a16="http://schemas.microsoft.com/office/drawing/2014/main" id="{500A8855-1EC7-6BAA-4FD4-B86DC62732C2}"/>
              </a:ext>
            </a:extLst>
          </p:cNvPr>
          <p:cNvSpPr txBox="1"/>
          <p:nvPr/>
        </p:nvSpPr>
        <p:spPr>
          <a:xfrm>
            <a:off x="9040443" y="892235"/>
            <a:ext cx="2514599" cy="2785378"/>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Scripture, literature and training resources</a:t>
            </a:r>
            <a:r>
              <a:rPr lang="en-US" sz="1100" b="1" dirty="0">
                <a:solidFill>
                  <a:schemeClr val="accent5">
                    <a:lumMod val="75000"/>
                  </a:schemeClr>
                </a:solidFill>
              </a:rPr>
              <a:t>:  </a:t>
            </a:r>
            <a:endParaRPr lang="en-US" sz="1100" dirty="0"/>
          </a:p>
          <a:p>
            <a:pPr>
              <a:spcAft>
                <a:spcPts val="600"/>
              </a:spcAft>
            </a:pPr>
            <a:r>
              <a:rPr lang="en-US" sz="1100" dirty="0"/>
              <a:t>Materials specifically oriented to Sikhs is needed, such as contextualized literature, Bible translations, and training for ministry among Sikhs.</a:t>
            </a:r>
          </a:p>
          <a:p>
            <a:pPr marL="171450" indent="-171450">
              <a:spcAft>
                <a:spcPts val="600"/>
              </a:spcAft>
              <a:buFont typeface="Arial" panose="020B0604020202020204" pitchFamily="34" charset="0"/>
              <a:buChar char="•"/>
            </a:pPr>
            <a:r>
              <a:rPr lang="en-US" sz="1100" dirty="0"/>
              <a:t>That Scripture and evangelistic literature in Punjabi and relevant scripts will be produced, distributed, and read with understanding: Isa. 55:10–11</a:t>
            </a:r>
          </a:p>
          <a:p>
            <a:pPr marL="171450" indent="-171450">
              <a:spcAft>
                <a:spcPts val="600"/>
              </a:spcAft>
              <a:buFont typeface="Arial" panose="020B0604020202020204" pitchFamily="34" charset="0"/>
              <a:buChar char="•"/>
            </a:pPr>
            <a:r>
              <a:rPr lang="en-US" sz="1100" dirty="0"/>
              <a:t>That training programs will equip believers for effective ministry to Sikhs: 2 Tim. 3:16–17; Eph. 4:11–12</a:t>
            </a:r>
            <a:endParaRPr lang="en-CA" sz="1100" b="1" dirty="0">
              <a:solidFill>
                <a:schemeClr val="accent2">
                  <a:lumMod val="50000"/>
                </a:schemeClr>
              </a:solidFill>
            </a:endParaRPr>
          </a:p>
        </p:txBody>
      </p:sp>
      <p:sp>
        <p:nvSpPr>
          <p:cNvPr id="20" name="TextBox 19">
            <a:extLst>
              <a:ext uri="{FF2B5EF4-FFF2-40B4-BE49-F238E27FC236}">
                <a16:creationId xmlns:a16="http://schemas.microsoft.com/office/drawing/2014/main" id="{17872866-8E3B-CB7F-F3E6-FB923241F755}"/>
              </a:ext>
            </a:extLst>
          </p:cNvPr>
          <p:cNvSpPr txBox="1"/>
          <p:nvPr/>
        </p:nvSpPr>
        <p:spPr>
          <a:xfrm>
            <a:off x="7858125" y="665091"/>
            <a:ext cx="1553465" cy="1323439"/>
          </a:xfrm>
          <a:prstGeom prst="rect">
            <a:avLst/>
          </a:prstGeom>
          <a:noFill/>
        </p:spPr>
        <p:txBody>
          <a:bodyPr wrap="square" rtlCol="0">
            <a:spAutoFit/>
          </a:bodyPr>
          <a:lstStyle/>
          <a:p>
            <a:r>
              <a:rPr lang="en-CA" sz="8000" b="1" spc="-600" dirty="0">
                <a:solidFill>
                  <a:srgbClr val="E08CD6"/>
                </a:solidFill>
              </a:rPr>
              <a:t>12</a:t>
            </a:r>
          </a:p>
        </p:txBody>
      </p:sp>
      <p:sp>
        <p:nvSpPr>
          <p:cNvPr id="27" name="TextBox 26">
            <a:extLst>
              <a:ext uri="{FF2B5EF4-FFF2-40B4-BE49-F238E27FC236}">
                <a16:creationId xmlns:a16="http://schemas.microsoft.com/office/drawing/2014/main" id="{2C6DFEFE-01C2-7215-B80E-98B54C0F8B35}"/>
              </a:ext>
            </a:extLst>
          </p:cNvPr>
          <p:cNvSpPr txBox="1"/>
          <p:nvPr/>
        </p:nvSpPr>
        <p:spPr>
          <a:xfrm>
            <a:off x="5354587" y="891051"/>
            <a:ext cx="2514599" cy="2446824"/>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specifically for Sikhs by name</a:t>
            </a:r>
            <a:r>
              <a:rPr lang="en-US" sz="1100" b="1" dirty="0">
                <a:solidFill>
                  <a:schemeClr val="accent5">
                    <a:lumMod val="75000"/>
                  </a:schemeClr>
                </a:solidFill>
              </a:rPr>
              <a:t>:</a:t>
            </a:r>
            <a:r>
              <a:rPr lang="en-US" sz="1100" b="1" dirty="0">
                <a:solidFill>
                  <a:schemeClr val="accent2">
                    <a:lumMod val="50000"/>
                  </a:schemeClr>
                </a:solidFill>
              </a:rPr>
              <a:t> </a:t>
            </a:r>
          </a:p>
          <a:p>
            <a:pPr>
              <a:spcAft>
                <a:spcPts val="600"/>
              </a:spcAft>
            </a:pPr>
            <a:r>
              <a:rPr lang="en-US" sz="1100" dirty="0"/>
              <a:t>God loves to hear the names of Sikhs and other unsaved friends from our lips in His ear! </a:t>
            </a:r>
          </a:p>
          <a:p>
            <a:pPr marL="171450" indent="-171450">
              <a:spcAft>
                <a:spcPts val="600"/>
              </a:spcAft>
              <a:buFont typeface="Arial" panose="020B0604020202020204" pitchFamily="34" charset="0"/>
              <a:buChar char="•"/>
            </a:pPr>
            <a:r>
              <a:rPr lang="en-US" sz="1100" dirty="0"/>
              <a:t>That God will lay specific Sikh friends, neighbors, or co-workers on your heart and draw them to Christ: 1 Tim. 2:1–4</a:t>
            </a:r>
          </a:p>
          <a:p>
            <a:pPr marL="171450" indent="-171450">
              <a:spcAft>
                <a:spcPts val="600"/>
              </a:spcAft>
              <a:buFont typeface="Arial" panose="020B0604020202020204" pitchFamily="34" charset="0"/>
              <a:buChar char="•"/>
            </a:pPr>
            <a:r>
              <a:rPr lang="en-US" sz="1100" dirty="0"/>
              <a:t>That as you pray, God opens doors for clear and gracious witness:   Col. 4:3–4</a:t>
            </a:r>
            <a:endParaRPr lang="en-CA" sz="1100" b="1" dirty="0">
              <a:solidFill>
                <a:schemeClr val="accent2">
                  <a:lumMod val="50000"/>
                </a:schemeClr>
              </a:solidFill>
            </a:endParaRPr>
          </a:p>
        </p:txBody>
      </p:sp>
      <p:sp>
        <p:nvSpPr>
          <p:cNvPr id="3" name="TextBox 2">
            <a:extLst>
              <a:ext uri="{FF2B5EF4-FFF2-40B4-BE49-F238E27FC236}">
                <a16:creationId xmlns:a16="http://schemas.microsoft.com/office/drawing/2014/main" id="{6984B805-AAED-B576-15F1-01ACEC417CCD}"/>
              </a:ext>
            </a:extLst>
          </p:cNvPr>
          <p:cNvSpPr txBox="1"/>
          <p:nvPr/>
        </p:nvSpPr>
        <p:spPr>
          <a:xfrm>
            <a:off x="4760002" y="4233939"/>
            <a:ext cx="5257799" cy="2215991"/>
          </a:xfrm>
          <a:prstGeom prst="rect">
            <a:avLst/>
          </a:prstGeom>
          <a:noFill/>
        </p:spPr>
        <p:txBody>
          <a:bodyPr wrap="square" rtlCol="0">
            <a:spAutoFit/>
          </a:bodyPr>
          <a:lstStyle/>
          <a:p>
            <a:r>
              <a:rPr lang="en-CA" sz="2000" b="1" dirty="0">
                <a:solidFill>
                  <a:schemeClr val="accent2">
                    <a:lumMod val="50000"/>
                  </a:schemeClr>
                </a:solidFill>
              </a:rPr>
              <a:t>Thank you for agreeing in prayer! </a:t>
            </a:r>
          </a:p>
          <a:p>
            <a:endParaRPr lang="en-CA" sz="2000" b="1" dirty="0">
              <a:solidFill>
                <a:schemeClr val="accent2">
                  <a:lumMod val="50000"/>
                </a:schemeClr>
              </a:solidFill>
            </a:endParaRPr>
          </a:p>
          <a:p>
            <a:r>
              <a:rPr lang="en-CA" sz="1400" b="1" dirty="0"/>
              <a:t>Jesus grants us this powerful promise: </a:t>
            </a:r>
            <a:r>
              <a:rPr lang="en-CA" sz="1400" b="1" i="1" dirty="0">
                <a:solidFill>
                  <a:schemeClr val="accent5">
                    <a:lumMod val="75000"/>
                  </a:schemeClr>
                </a:solidFill>
              </a:rPr>
              <a:t>“…if any of you agree on earth about anything they ask, it will be done for them by my Father in heaven,” </a:t>
            </a:r>
            <a:r>
              <a:rPr lang="en-CA" sz="1400" b="1" dirty="0">
                <a:solidFill>
                  <a:schemeClr val="accent5">
                    <a:lumMod val="75000"/>
                  </a:schemeClr>
                </a:solidFill>
              </a:rPr>
              <a:t>Matthew 18:19 (ESV). </a:t>
            </a:r>
            <a:r>
              <a:rPr lang="en-CA" sz="1400" b="1" dirty="0"/>
              <a:t>Amazing!</a:t>
            </a:r>
            <a:r>
              <a:rPr lang="en-CA" sz="1400" dirty="0"/>
              <a:t> </a:t>
            </a:r>
          </a:p>
          <a:p>
            <a:endParaRPr lang="en-CA" sz="1400" b="1" dirty="0"/>
          </a:p>
          <a:p>
            <a:r>
              <a:rPr lang="en-CA" sz="1400" dirty="0"/>
              <a:t>We invite and encourage you to continue using these prayer points all year long. And, share them with friends, too. </a:t>
            </a:r>
            <a:r>
              <a:rPr lang="en-CA" sz="1400" b="1" dirty="0"/>
              <a:t>To share this Emmaus Road Journey with others, direct them here: </a:t>
            </a:r>
          </a:p>
        </p:txBody>
      </p:sp>
      <p:sp>
        <p:nvSpPr>
          <p:cNvPr id="4" name="Rectangle: Rounded Corners 3">
            <a:extLst>
              <a:ext uri="{FF2B5EF4-FFF2-40B4-BE49-F238E27FC236}">
                <a16:creationId xmlns:a16="http://schemas.microsoft.com/office/drawing/2014/main" id="{D823C5C5-3D7A-B939-E336-385402951A18}"/>
              </a:ext>
            </a:extLst>
          </p:cNvPr>
          <p:cNvSpPr/>
          <p:nvPr/>
        </p:nvSpPr>
        <p:spPr>
          <a:xfrm>
            <a:off x="10229849" y="4857751"/>
            <a:ext cx="1552575" cy="159217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QR code to PAOC.org location</a:t>
            </a:r>
          </a:p>
        </p:txBody>
      </p:sp>
      <p:cxnSp>
        <p:nvCxnSpPr>
          <p:cNvPr id="28" name="Straight Connector 27">
            <a:extLst>
              <a:ext uri="{FF2B5EF4-FFF2-40B4-BE49-F238E27FC236}">
                <a16:creationId xmlns:a16="http://schemas.microsoft.com/office/drawing/2014/main" id="{CEF05A32-A70F-A200-2D18-5E58851B2449}"/>
              </a:ext>
            </a:extLst>
          </p:cNvPr>
          <p:cNvCxnSpPr>
            <a:cxnSpLocks/>
          </p:cNvCxnSpPr>
          <p:nvPr/>
        </p:nvCxnSpPr>
        <p:spPr>
          <a:xfrm>
            <a:off x="934086" y="3899013"/>
            <a:ext cx="11257914"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a16="http://schemas.microsoft.com/office/drawing/2014/main" id="{F0505DC1-9B8F-54D9-61FA-D4A229B9BDE9}"/>
              </a:ext>
            </a:extLst>
          </p:cNvPr>
          <p:cNvSpPr txBox="1"/>
          <p:nvPr/>
        </p:nvSpPr>
        <p:spPr>
          <a:xfrm>
            <a:off x="5724525" y="6474485"/>
            <a:ext cx="6096000" cy="230832"/>
          </a:xfrm>
          <a:prstGeom prst="rect">
            <a:avLst/>
          </a:prstGeom>
          <a:noFill/>
        </p:spPr>
        <p:txBody>
          <a:bodyPr wrap="square">
            <a:spAutoFit/>
          </a:bodyPr>
          <a:lstStyle/>
          <a:p>
            <a:pPr algn="r"/>
            <a:r>
              <a:rPr lang="en-CA" sz="900" dirty="0">
                <a:solidFill>
                  <a:schemeClr val="tx1">
                    <a:lumMod val="50000"/>
                    <a:lumOff val="50000"/>
                  </a:schemeClr>
                </a:solidFill>
              </a:rPr>
              <a:t>© PAOC MISSION CANADA, ALL RIGHTS RESERVED</a:t>
            </a:r>
            <a:endParaRPr lang="en-CA" sz="900" dirty="0"/>
          </a:p>
        </p:txBody>
      </p:sp>
    </p:spTree>
    <p:extLst>
      <p:ext uri="{BB962C8B-B14F-4D97-AF65-F5344CB8AC3E}">
        <p14:creationId xmlns:p14="http://schemas.microsoft.com/office/powerpoint/2010/main" val="3277964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361655-5465-B45C-3F2B-8996CD1601E1}"/>
              </a:ext>
            </a:extLst>
          </p:cNvPr>
          <p:cNvPicPr>
            <a:picLocks noChangeAspect="1"/>
          </p:cNvPicPr>
          <p:nvPr/>
        </p:nvPicPr>
        <p:blipFill>
          <a:blip r:embed="rId2">
            <a:extLst>
              <a:ext uri="{28A0092B-C50C-407E-A947-70E740481C1C}">
                <a14:useLocalDpi xmlns:a14="http://schemas.microsoft.com/office/drawing/2010/main" val="0"/>
              </a:ext>
            </a:extLst>
          </a:blip>
          <a:srcRect l="14535" r="25161"/>
          <a:stretch>
            <a:fillRect/>
          </a:stretch>
        </p:blipFill>
        <p:spPr>
          <a:xfrm>
            <a:off x="8920264" y="0"/>
            <a:ext cx="3271736" cy="6858000"/>
          </a:xfrm>
          <a:prstGeom prst="rect">
            <a:avLst/>
          </a:prstGeom>
        </p:spPr>
      </p:pic>
      <p:sp>
        <p:nvSpPr>
          <p:cNvPr id="6" name="TextBox 5">
            <a:extLst>
              <a:ext uri="{FF2B5EF4-FFF2-40B4-BE49-F238E27FC236}">
                <a16:creationId xmlns:a16="http://schemas.microsoft.com/office/drawing/2014/main" id="{E7AE02F5-2DCD-C77D-AFB9-321A4D869473}"/>
              </a:ext>
            </a:extLst>
          </p:cNvPr>
          <p:cNvSpPr txBox="1"/>
          <p:nvPr/>
        </p:nvSpPr>
        <p:spPr>
          <a:xfrm>
            <a:off x="523874" y="639216"/>
            <a:ext cx="11249025" cy="538417"/>
          </a:xfrm>
          <a:prstGeom prst="rect">
            <a:avLst/>
          </a:prstGeom>
          <a:noFill/>
        </p:spPr>
        <p:txBody>
          <a:bodyPr wrap="square">
            <a:spAutoFit/>
          </a:bodyPr>
          <a:lstStyle/>
          <a:p>
            <a:pPr>
              <a:lnSpc>
                <a:spcPct val="90000"/>
              </a:lnSpc>
              <a:spcAft>
                <a:spcPts val="600"/>
              </a:spcAft>
            </a:pPr>
            <a:r>
              <a:rPr lang="en-US" sz="3200" dirty="0">
                <a:solidFill>
                  <a:schemeClr val="accent2">
                    <a:lumMod val="50000"/>
                  </a:schemeClr>
                </a:solidFill>
              </a:rPr>
              <a:t>An Emmaus Road Story </a:t>
            </a:r>
          </a:p>
        </p:txBody>
      </p:sp>
      <p:sp>
        <p:nvSpPr>
          <p:cNvPr id="7" name="TextBox 6">
            <a:extLst>
              <a:ext uri="{FF2B5EF4-FFF2-40B4-BE49-F238E27FC236}">
                <a16:creationId xmlns:a16="http://schemas.microsoft.com/office/drawing/2014/main" id="{C3499925-F94F-26DF-1BF0-D8B76E6A92F6}"/>
              </a:ext>
            </a:extLst>
          </p:cNvPr>
          <p:cNvSpPr txBox="1"/>
          <p:nvPr/>
        </p:nvSpPr>
        <p:spPr>
          <a:xfrm>
            <a:off x="523874" y="1227191"/>
            <a:ext cx="7639051" cy="1355692"/>
          </a:xfrm>
          <a:prstGeom prst="rect">
            <a:avLst/>
          </a:prstGeom>
          <a:noFill/>
        </p:spPr>
        <p:txBody>
          <a:bodyPr wrap="square">
            <a:spAutoFit/>
          </a:bodyPr>
          <a:lstStyle/>
          <a:p>
            <a:pPr>
              <a:lnSpc>
                <a:spcPct val="90000"/>
              </a:lnSpc>
              <a:spcAft>
                <a:spcPts val="1200"/>
              </a:spcAft>
            </a:pPr>
            <a:r>
              <a:rPr lang="en-US" sz="1600" dirty="0"/>
              <a:t>Gurminder and Jasleen argued. A lot. Even their neighbours noticed. </a:t>
            </a:r>
          </a:p>
          <a:p>
            <a:pPr>
              <a:lnSpc>
                <a:spcPct val="90000"/>
              </a:lnSpc>
              <a:spcAft>
                <a:spcPts val="600"/>
              </a:spcAft>
            </a:pPr>
            <a:r>
              <a:rPr lang="en-US" sz="1600" dirty="0"/>
              <a:t>Seeking solace, somewhere quiet to calm down, Jasleen would escape the house. She found a church nearby. She liked the music, the friendly atmosphere, the worshipfulness and even some extra sense of what she felt while there. Jasleen would return home restored. But soon the marital tensions rose again. </a:t>
            </a:r>
          </a:p>
        </p:txBody>
      </p:sp>
      <p:sp>
        <p:nvSpPr>
          <p:cNvPr id="8" name="TextBox 7">
            <a:extLst>
              <a:ext uri="{FF2B5EF4-FFF2-40B4-BE49-F238E27FC236}">
                <a16:creationId xmlns:a16="http://schemas.microsoft.com/office/drawing/2014/main" id="{8FA0AF7E-0AAC-A14C-E10C-377DAC25F68F}"/>
              </a:ext>
            </a:extLst>
          </p:cNvPr>
          <p:cNvSpPr txBox="1"/>
          <p:nvPr/>
        </p:nvSpPr>
        <p:spPr>
          <a:xfrm>
            <a:off x="523874" y="2574547"/>
            <a:ext cx="3924301" cy="4016484"/>
          </a:xfrm>
          <a:prstGeom prst="rect">
            <a:avLst/>
          </a:prstGeom>
          <a:noFill/>
        </p:spPr>
        <p:txBody>
          <a:bodyPr wrap="square" rtlCol="0">
            <a:spAutoFit/>
          </a:bodyPr>
          <a:lstStyle/>
          <a:p>
            <a:pPr>
              <a:spcAft>
                <a:spcPts val="900"/>
              </a:spcAft>
            </a:pPr>
            <a:r>
              <a:rPr lang="en-US" sz="1200" dirty="0"/>
              <a:t>Gurminder noticed the difference in his wife when she came home. He started wondering where she was going that had such an effect on her, so he asked. One day he followed her but didn’t enter. Sitting in the car, a man came out, gave him a bottle of water and invited him in. At first reluctant, he decided to go in and see what his wife was experiencing. He had to go check this out. </a:t>
            </a:r>
          </a:p>
          <a:p>
            <a:pPr>
              <a:spcAft>
                <a:spcPts val="900"/>
              </a:spcAft>
            </a:pPr>
            <a:r>
              <a:rPr lang="en-US" sz="1200" dirty="0"/>
              <a:t>Some of Gurminder and Jasleen’s stresses came from his mother’s health challenges. Though she was in her 90’s, he was still worried. His new friend at church encouraged him to look at his situation differently, that God had already given his mom a long life that he’d been able to enjoy with her, that we all live and die, and to celebrate life, not loss. This rang true with Gurminder. </a:t>
            </a:r>
          </a:p>
          <a:p>
            <a:pPr>
              <a:spcAft>
                <a:spcPts val="900"/>
              </a:spcAft>
            </a:pPr>
            <a:r>
              <a:rPr lang="en-US" sz="1200" dirty="0"/>
              <a:t>The meetings at the church turned out to be an Alpha course. They started attending together each week for the rest of the course. Gurminder and Jasleen loved it and then started attending on Sundays as well. After some time, he asked, “Now that I’m attending church, does this mean I’m now a Christian?”   </a:t>
            </a:r>
          </a:p>
        </p:txBody>
      </p:sp>
      <p:sp>
        <p:nvSpPr>
          <p:cNvPr id="9" name="TextBox 8">
            <a:extLst>
              <a:ext uri="{FF2B5EF4-FFF2-40B4-BE49-F238E27FC236}">
                <a16:creationId xmlns:a16="http://schemas.microsoft.com/office/drawing/2014/main" id="{D561DE4B-5048-1104-ADE1-880E4E7C3CD7}"/>
              </a:ext>
            </a:extLst>
          </p:cNvPr>
          <p:cNvSpPr txBox="1"/>
          <p:nvPr/>
        </p:nvSpPr>
        <p:spPr>
          <a:xfrm>
            <a:off x="4486275" y="2574547"/>
            <a:ext cx="3924301" cy="3954929"/>
          </a:xfrm>
          <a:prstGeom prst="rect">
            <a:avLst/>
          </a:prstGeom>
          <a:noFill/>
        </p:spPr>
        <p:txBody>
          <a:bodyPr wrap="square" rtlCol="0">
            <a:spAutoFit/>
          </a:bodyPr>
          <a:lstStyle/>
          <a:p>
            <a:pPr>
              <a:spcAft>
                <a:spcPts val="900"/>
              </a:spcAft>
            </a:pPr>
            <a:r>
              <a:rPr lang="en-US" sz="1200" dirty="0"/>
              <a:t>“No, but you’re on the right path, his friend told him.” It was the message of salvation by grace – unearned, not him making himself righteous in his own deeds – that was hard to accept. “Are you sure?!” </a:t>
            </a:r>
          </a:p>
          <a:p>
            <a:pPr>
              <a:spcAft>
                <a:spcPts val="2400"/>
              </a:spcAft>
            </a:pPr>
            <a:r>
              <a:rPr lang="en-US" sz="1200" dirty="0"/>
              <a:t>Now Gurminder trusts Jesus and tells all his family and friends about Jesus. His own testimony is, when facing a situation, asking himself, “What would Jesus do?” He has been water baptized.  Now they serve at church and rejoice in grace found in Jesus Christ! </a:t>
            </a:r>
          </a:p>
          <a:p>
            <a:pPr>
              <a:spcAft>
                <a:spcPts val="900"/>
              </a:spcAft>
            </a:pPr>
            <a:r>
              <a:rPr lang="en-US" sz="1200" dirty="0">
                <a:solidFill>
                  <a:schemeClr val="accent2">
                    <a:lumMod val="50000"/>
                  </a:schemeClr>
                </a:solidFill>
              </a:rPr>
              <a:t>Gurminder and Jasleen </a:t>
            </a:r>
            <a:r>
              <a:rPr lang="en-US" sz="1200" dirty="0">
                <a:solidFill>
                  <a:srgbClr val="7030A0"/>
                </a:solidFill>
              </a:rPr>
              <a:t>(pseudonyms for a real couple in this Canadian story) </a:t>
            </a:r>
            <a:r>
              <a:rPr lang="en-US" sz="1200" dirty="0">
                <a:solidFill>
                  <a:schemeClr val="accent2">
                    <a:lumMod val="50000"/>
                  </a:schemeClr>
                </a:solidFill>
              </a:rPr>
              <a:t>are examples of a small but growing number of Sikh background believers in Jesus in Canada. Sikhs come to faith most often because a Christian individual, couple or even local church body have graciously, patiently walked an Emmaus Road Journey with them. </a:t>
            </a:r>
          </a:p>
          <a:p>
            <a:pPr>
              <a:spcAft>
                <a:spcPts val="900"/>
              </a:spcAft>
            </a:pPr>
            <a:r>
              <a:rPr lang="en-US" sz="1200" b="1" dirty="0">
                <a:solidFill>
                  <a:schemeClr val="accent2">
                    <a:lumMod val="50000"/>
                  </a:schemeClr>
                </a:solidFill>
              </a:rPr>
              <a:t>Will you walk this road by the leading of the Holy Spirit with Sikhs in your life? </a:t>
            </a:r>
          </a:p>
        </p:txBody>
      </p:sp>
      <p:cxnSp>
        <p:nvCxnSpPr>
          <p:cNvPr id="11" name="Straight Connector 10">
            <a:extLst>
              <a:ext uri="{FF2B5EF4-FFF2-40B4-BE49-F238E27FC236}">
                <a16:creationId xmlns:a16="http://schemas.microsoft.com/office/drawing/2014/main" id="{47DB93B0-7B22-8A9B-CE3A-E2FCE175012E}"/>
              </a:ext>
            </a:extLst>
          </p:cNvPr>
          <p:cNvCxnSpPr>
            <a:cxnSpLocks/>
          </p:cNvCxnSpPr>
          <p:nvPr/>
        </p:nvCxnSpPr>
        <p:spPr>
          <a:xfrm>
            <a:off x="4581525" y="4541520"/>
            <a:ext cx="1834515"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49225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AE0C-CF08-C1EA-BA5A-B73417133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3114675" cy="2076450"/>
          </a:xfrm>
          <a:prstGeom prst="rect">
            <a:avLst/>
          </a:prstGeom>
        </p:spPr>
      </p:pic>
      <p:pic>
        <p:nvPicPr>
          <p:cNvPr id="5" name="Picture 4">
            <a:extLst>
              <a:ext uri="{FF2B5EF4-FFF2-40B4-BE49-F238E27FC236}">
                <a16:creationId xmlns:a16="http://schemas.microsoft.com/office/drawing/2014/main" id="{ECBFACE4-50CE-194D-88E0-D0F2B28C8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2076450"/>
            <a:ext cx="3114675" cy="2336187"/>
          </a:xfrm>
          <a:prstGeom prst="rect">
            <a:avLst/>
          </a:prstGeom>
        </p:spPr>
      </p:pic>
      <p:pic>
        <p:nvPicPr>
          <p:cNvPr id="7" name="Picture 6">
            <a:extLst>
              <a:ext uri="{FF2B5EF4-FFF2-40B4-BE49-F238E27FC236}">
                <a16:creationId xmlns:a16="http://schemas.microsoft.com/office/drawing/2014/main" id="{72C6785A-5EAA-F3B3-1F5D-5283361F7058}"/>
              </a:ext>
            </a:extLst>
          </p:cNvPr>
          <p:cNvPicPr>
            <a:picLocks noChangeAspect="1"/>
          </p:cNvPicPr>
          <p:nvPr/>
        </p:nvPicPr>
        <p:blipFill>
          <a:blip r:embed="rId4">
            <a:extLst>
              <a:ext uri="{28A0092B-C50C-407E-A947-70E740481C1C}">
                <a14:useLocalDpi xmlns:a14="http://schemas.microsoft.com/office/drawing/2010/main" val="0"/>
              </a:ext>
            </a:extLst>
          </a:blip>
          <a:srcRect t="5321" b="14264"/>
          <a:stretch>
            <a:fillRect/>
          </a:stretch>
        </p:blipFill>
        <p:spPr>
          <a:xfrm flipH="1">
            <a:off x="-9527" y="4305301"/>
            <a:ext cx="3128921" cy="2552700"/>
          </a:xfrm>
          <a:prstGeom prst="rect">
            <a:avLst/>
          </a:prstGeom>
        </p:spPr>
      </p:pic>
      <p:sp>
        <p:nvSpPr>
          <p:cNvPr id="9" name="TextBox 8">
            <a:extLst>
              <a:ext uri="{FF2B5EF4-FFF2-40B4-BE49-F238E27FC236}">
                <a16:creationId xmlns:a16="http://schemas.microsoft.com/office/drawing/2014/main" id="{F7836448-849C-0925-C6F6-559CF24AD002}"/>
              </a:ext>
            </a:extLst>
          </p:cNvPr>
          <p:cNvSpPr txBox="1"/>
          <p:nvPr/>
        </p:nvSpPr>
        <p:spPr>
          <a:xfrm>
            <a:off x="3748888" y="3686175"/>
            <a:ext cx="8201025" cy="400110"/>
          </a:xfrm>
          <a:prstGeom prst="rect">
            <a:avLst/>
          </a:prstGeom>
          <a:noFill/>
        </p:spPr>
        <p:txBody>
          <a:bodyPr wrap="square" rtlCol="0">
            <a:spAutoFit/>
          </a:bodyPr>
          <a:lstStyle/>
          <a:p>
            <a:r>
              <a:rPr lang="en-CA" sz="2000" b="1" dirty="0">
                <a:solidFill>
                  <a:schemeClr val="accent2">
                    <a:lumMod val="50000"/>
                  </a:schemeClr>
                </a:solidFill>
              </a:rPr>
              <a:t>Is God calling YOU to cross-cultural outreach in Canada?</a:t>
            </a:r>
          </a:p>
        </p:txBody>
      </p:sp>
      <p:pic>
        <p:nvPicPr>
          <p:cNvPr id="13" name="Picture 12">
            <a:extLst>
              <a:ext uri="{FF2B5EF4-FFF2-40B4-BE49-F238E27FC236}">
                <a16:creationId xmlns:a16="http://schemas.microsoft.com/office/drawing/2014/main" id="{6F8F8BDF-F123-5BA8-542B-06C3E8CB59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3188" y="5800485"/>
            <a:ext cx="2228850" cy="622803"/>
          </a:xfrm>
          <a:prstGeom prst="rect">
            <a:avLst/>
          </a:prstGeom>
        </p:spPr>
      </p:pic>
      <p:pic>
        <p:nvPicPr>
          <p:cNvPr id="14" name="Picture 13">
            <a:extLst>
              <a:ext uri="{FF2B5EF4-FFF2-40B4-BE49-F238E27FC236}">
                <a16:creationId xmlns:a16="http://schemas.microsoft.com/office/drawing/2014/main" id="{9CB3CA2C-ACD2-0EE2-4B58-70C742978A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0503" y="5800485"/>
            <a:ext cx="2169010" cy="622803"/>
          </a:xfrm>
          <a:prstGeom prst="rect">
            <a:avLst/>
          </a:prstGeom>
        </p:spPr>
      </p:pic>
      <p:sp>
        <p:nvSpPr>
          <p:cNvPr id="21" name="TextBox 20">
            <a:extLst>
              <a:ext uri="{FF2B5EF4-FFF2-40B4-BE49-F238E27FC236}">
                <a16:creationId xmlns:a16="http://schemas.microsoft.com/office/drawing/2014/main" id="{1089175F-E7B3-3A50-2DF5-EC8B872E7456}"/>
              </a:ext>
            </a:extLst>
          </p:cNvPr>
          <p:cNvSpPr txBox="1"/>
          <p:nvPr/>
        </p:nvSpPr>
        <p:spPr>
          <a:xfrm>
            <a:off x="3748889" y="4210050"/>
            <a:ext cx="8201024" cy="1169551"/>
          </a:xfrm>
          <a:prstGeom prst="rect">
            <a:avLst/>
          </a:prstGeom>
          <a:noFill/>
        </p:spPr>
        <p:txBody>
          <a:bodyPr wrap="square" rtlCol="0">
            <a:spAutoFit/>
          </a:bodyPr>
          <a:lstStyle/>
          <a:p>
            <a:r>
              <a:rPr lang="en-CA" sz="1400" dirty="0"/>
              <a:t>Mission Canada deploys those called of God as workers to be His witnesses in the gaps of Canada. Our five missional gaps in Canada are: </a:t>
            </a:r>
            <a:r>
              <a:rPr lang="en-CA" sz="1400" b="1" dirty="0"/>
              <a:t>Cultural, Urban, Indigenous, Francophone &amp; Quebec</a:t>
            </a:r>
            <a:r>
              <a:rPr lang="en-CA" sz="1400" dirty="0"/>
              <a:t>, and </a:t>
            </a:r>
            <a:r>
              <a:rPr lang="en-CA" sz="1400" b="1" dirty="0"/>
              <a:t>NextGen </a:t>
            </a:r>
            <a:r>
              <a:rPr lang="en-CA" sz="1400" dirty="0"/>
              <a:t>(</a:t>
            </a:r>
            <a:r>
              <a:rPr lang="en-CA" sz="1400" b="1" dirty="0"/>
              <a:t>Campus</a:t>
            </a:r>
            <a:r>
              <a:rPr lang="en-CA" sz="1400" dirty="0"/>
              <a:t>, </a:t>
            </a:r>
            <a:r>
              <a:rPr lang="en-CA" sz="1400" b="1" dirty="0"/>
              <a:t>Youth </a:t>
            </a:r>
            <a:r>
              <a:rPr lang="en-CA" sz="1400" dirty="0"/>
              <a:t>and </a:t>
            </a:r>
            <a:r>
              <a:rPr lang="en-CA" sz="1400" b="1" dirty="0"/>
              <a:t>Children</a:t>
            </a:r>
            <a:r>
              <a:rPr lang="en-CA" sz="1400" dirty="0"/>
              <a:t>). To learn more about our missional work in Canada </a:t>
            </a:r>
          </a:p>
          <a:p>
            <a:r>
              <a:rPr lang="en-CA" sz="1400" dirty="0"/>
              <a:t>and what it takes to become a deployed worker with Mission Canada, scan this QR </a:t>
            </a:r>
          </a:p>
          <a:p>
            <a:r>
              <a:rPr lang="en-CA" sz="1400" dirty="0"/>
              <a:t>code. </a:t>
            </a:r>
            <a:r>
              <a:rPr lang="en-CA" sz="1400" b="1" dirty="0">
                <a:solidFill>
                  <a:schemeClr val="accent2">
                    <a:lumMod val="50000"/>
                  </a:schemeClr>
                </a:solidFill>
              </a:rPr>
              <a:t>We look forward to engaging with you!</a:t>
            </a:r>
            <a:r>
              <a:rPr lang="en-CA" sz="1400" dirty="0">
                <a:solidFill>
                  <a:schemeClr val="accent2">
                    <a:lumMod val="50000"/>
                  </a:schemeClr>
                </a:solidFill>
              </a:rPr>
              <a:t> </a:t>
            </a:r>
            <a:endParaRPr lang="en-CA" sz="2000" b="1" dirty="0">
              <a:solidFill>
                <a:schemeClr val="accent2">
                  <a:lumMod val="50000"/>
                </a:schemeClr>
              </a:solidFill>
            </a:endParaRPr>
          </a:p>
        </p:txBody>
      </p:sp>
      <p:pic>
        <p:nvPicPr>
          <p:cNvPr id="23" name="Picture 22">
            <a:extLst>
              <a:ext uri="{FF2B5EF4-FFF2-40B4-BE49-F238E27FC236}">
                <a16:creationId xmlns:a16="http://schemas.microsoft.com/office/drawing/2014/main" id="{96495BFE-682B-569D-414A-FD1977D1A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4503" y="4907400"/>
            <a:ext cx="1292096" cy="1547324"/>
          </a:xfrm>
          <a:prstGeom prst="rect">
            <a:avLst/>
          </a:prstGeom>
        </p:spPr>
      </p:pic>
      <p:sp>
        <p:nvSpPr>
          <p:cNvPr id="2" name="TextBox 1">
            <a:extLst>
              <a:ext uri="{FF2B5EF4-FFF2-40B4-BE49-F238E27FC236}">
                <a16:creationId xmlns:a16="http://schemas.microsoft.com/office/drawing/2014/main" id="{60D4C6D2-EC92-20D3-C4B2-AB66BA6EF726}"/>
              </a:ext>
            </a:extLst>
          </p:cNvPr>
          <p:cNvSpPr txBox="1"/>
          <p:nvPr/>
        </p:nvSpPr>
        <p:spPr>
          <a:xfrm>
            <a:off x="3748888" y="723900"/>
            <a:ext cx="8201025" cy="1200329"/>
          </a:xfrm>
          <a:prstGeom prst="rect">
            <a:avLst/>
          </a:prstGeom>
          <a:noFill/>
        </p:spPr>
        <p:txBody>
          <a:bodyPr wrap="square" rtlCol="0">
            <a:spAutoFit/>
          </a:bodyPr>
          <a:lstStyle/>
          <a:p>
            <a:r>
              <a:rPr lang="en-CA" sz="2000" b="1" dirty="0">
                <a:solidFill>
                  <a:schemeClr val="accent2">
                    <a:lumMod val="50000"/>
                  </a:schemeClr>
                </a:solidFill>
              </a:rPr>
              <a:t>Want to know more about how to better reach cross-culturally right here in Canada? </a:t>
            </a:r>
            <a:r>
              <a:rPr lang="en-CA" sz="1600" dirty="0"/>
              <a:t>Check our recommended resources at: </a:t>
            </a:r>
          </a:p>
          <a:p>
            <a:endParaRPr lang="en-CA" sz="1600" dirty="0"/>
          </a:p>
          <a:p>
            <a:r>
              <a:rPr lang="en-CA" sz="1600" dirty="0"/>
              <a:t>(TO BE DEFINED, w QR link) </a:t>
            </a:r>
            <a:endParaRPr lang="en-CA" sz="2000" dirty="0"/>
          </a:p>
        </p:txBody>
      </p:sp>
      <p:sp>
        <p:nvSpPr>
          <p:cNvPr id="4" name="TextBox 3">
            <a:extLst>
              <a:ext uri="{FF2B5EF4-FFF2-40B4-BE49-F238E27FC236}">
                <a16:creationId xmlns:a16="http://schemas.microsoft.com/office/drawing/2014/main" id="{046448A6-D832-9B8D-5E20-53A65E3F0931}"/>
              </a:ext>
            </a:extLst>
          </p:cNvPr>
          <p:cNvSpPr txBox="1"/>
          <p:nvPr/>
        </p:nvSpPr>
        <p:spPr>
          <a:xfrm>
            <a:off x="5724525" y="6474485"/>
            <a:ext cx="6096000" cy="230832"/>
          </a:xfrm>
          <a:prstGeom prst="rect">
            <a:avLst/>
          </a:prstGeom>
          <a:noFill/>
        </p:spPr>
        <p:txBody>
          <a:bodyPr wrap="square">
            <a:spAutoFit/>
          </a:bodyPr>
          <a:lstStyle/>
          <a:p>
            <a:pPr algn="r"/>
            <a:r>
              <a:rPr lang="en-CA" sz="900" dirty="0">
                <a:solidFill>
                  <a:schemeClr val="tx1">
                    <a:lumMod val="50000"/>
                    <a:lumOff val="50000"/>
                  </a:schemeClr>
                </a:solidFill>
              </a:rPr>
              <a:t>© PAOC MISSION CANADA, ALL RIGHTS RESERVED</a:t>
            </a:r>
            <a:endParaRPr lang="en-CA" sz="900" dirty="0"/>
          </a:p>
        </p:txBody>
      </p:sp>
    </p:spTree>
    <p:extLst>
      <p:ext uri="{BB962C8B-B14F-4D97-AF65-F5344CB8AC3E}">
        <p14:creationId xmlns:p14="http://schemas.microsoft.com/office/powerpoint/2010/main" val="2565549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32AE1-354B-2E64-A339-A8E1F640B51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A3F381F-FA77-0BEC-4FE2-6AFDB00AB633}"/>
              </a:ext>
            </a:extLst>
          </p:cNvPr>
          <p:cNvSpPr/>
          <p:nvPr/>
        </p:nvSpPr>
        <p:spPr>
          <a:xfrm>
            <a:off x="0" y="0"/>
            <a:ext cx="12192000" cy="2235200"/>
          </a:xfrm>
          <a:prstGeom prst="rect">
            <a:avLst/>
          </a:prstGeom>
          <a:solidFill>
            <a:schemeClr val="accent2">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A055C44E-D7FC-184B-DC35-29534A8B2426}"/>
              </a:ext>
            </a:extLst>
          </p:cNvPr>
          <p:cNvSpPr txBox="1"/>
          <p:nvPr/>
        </p:nvSpPr>
        <p:spPr>
          <a:xfrm>
            <a:off x="825500" y="431800"/>
            <a:ext cx="3102131" cy="1323439"/>
          </a:xfrm>
          <a:prstGeom prst="rect">
            <a:avLst/>
          </a:prstGeom>
          <a:noFill/>
        </p:spPr>
        <p:txBody>
          <a:bodyPr wrap="none" rtlCol="0">
            <a:spAutoFit/>
          </a:bodyPr>
          <a:lstStyle/>
          <a:p>
            <a:r>
              <a:rPr lang="en-CA" sz="8000" b="1" dirty="0">
                <a:solidFill>
                  <a:schemeClr val="bg1"/>
                </a:solidFill>
              </a:rPr>
              <a:t>SIKHS</a:t>
            </a:r>
            <a:endParaRPr lang="en-CA" sz="4800" b="1" dirty="0">
              <a:solidFill>
                <a:schemeClr val="bg1"/>
              </a:solidFill>
            </a:endParaRPr>
          </a:p>
        </p:txBody>
      </p:sp>
      <p:pic>
        <p:nvPicPr>
          <p:cNvPr id="3" name="Picture 2">
            <a:extLst>
              <a:ext uri="{FF2B5EF4-FFF2-40B4-BE49-F238E27FC236}">
                <a16:creationId xmlns:a16="http://schemas.microsoft.com/office/drawing/2014/main" id="{22D5F5C6-538F-1FBC-7363-0426044775F5}"/>
              </a:ext>
            </a:extLst>
          </p:cNvPr>
          <p:cNvPicPr>
            <a:picLocks noChangeAspect="1"/>
          </p:cNvPicPr>
          <p:nvPr/>
        </p:nvPicPr>
        <p:blipFill>
          <a:blip r:embed="rId2">
            <a:extLst>
              <a:ext uri="{28A0092B-C50C-407E-A947-70E740481C1C}">
                <a14:useLocalDpi xmlns:a14="http://schemas.microsoft.com/office/drawing/2010/main" val="0"/>
              </a:ext>
            </a:extLst>
          </a:blip>
          <a:srcRect t="15620"/>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8737A6A-7A3C-2CEA-D624-816FDC1D56F5}"/>
              </a:ext>
            </a:extLst>
          </p:cNvPr>
          <p:cNvSpPr/>
          <p:nvPr/>
        </p:nvSpPr>
        <p:spPr>
          <a:xfrm>
            <a:off x="-76200" y="-95250"/>
            <a:ext cx="12334875" cy="7048500"/>
          </a:xfrm>
          <a:prstGeom prst="rect">
            <a:avLst/>
          </a:prstGeom>
          <a:solidFill>
            <a:srgbClr val="80350E">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A99B99FF-6AB3-03C7-F00A-D3A619AB1D6E}"/>
              </a:ext>
            </a:extLst>
          </p:cNvPr>
          <p:cNvSpPr txBox="1"/>
          <p:nvPr/>
        </p:nvSpPr>
        <p:spPr>
          <a:xfrm>
            <a:off x="987308" y="937433"/>
            <a:ext cx="3234554" cy="369332"/>
          </a:xfrm>
          <a:prstGeom prst="rect">
            <a:avLst/>
          </a:prstGeom>
          <a:noFill/>
        </p:spPr>
        <p:txBody>
          <a:bodyPr wrap="square" rtlCol="0">
            <a:spAutoFit/>
          </a:bodyPr>
          <a:lstStyle/>
          <a:p>
            <a:r>
              <a:rPr lang="en-CA" dirty="0">
                <a:solidFill>
                  <a:schemeClr val="bg1"/>
                </a:solidFill>
              </a:rPr>
              <a:t>Will you make a </a:t>
            </a:r>
          </a:p>
        </p:txBody>
      </p:sp>
      <p:sp>
        <p:nvSpPr>
          <p:cNvPr id="11" name="TextBox 10">
            <a:extLst>
              <a:ext uri="{FF2B5EF4-FFF2-40B4-BE49-F238E27FC236}">
                <a16:creationId xmlns:a16="http://schemas.microsoft.com/office/drawing/2014/main" id="{1F1A1BED-EE95-8B14-9724-9F17B4CB62C6}"/>
              </a:ext>
            </a:extLst>
          </p:cNvPr>
          <p:cNvSpPr txBox="1"/>
          <p:nvPr/>
        </p:nvSpPr>
        <p:spPr>
          <a:xfrm>
            <a:off x="958734" y="1122099"/>
            <a:ext cx="6647306" cy="584775"/>
          </a:xfrm>
          <a:prstGeom prst="rect">
            <a:avLst/>
          </a:prstGeom>
          <a:noFill/>
        </p:spPr>
        <p:txBody>
          <a:bodyPr wrap="square" rtlCol="0">
            <a:spAutoFit/>
          </a:bodyPr>
          <a:lstStyle/>
          <a:p>
            <a:r>
              <a:rPr lang="en-US" sz="3200" b="1" dirty="0">
                <a:solidFill>
                  <a:schemeClr val="bg1"/>
                </a:solidFill>
              </a:rPr>
              <a:t>Kingdom investment </a:t>
            </a:r>
            <a:endParaRPr lang="en-CA" sz="3200" dirty="0">
              <a:solidFill>
                <a:schemeClr val="bg1"/>
              </a:solidFill>
            </a:endParaRPr>
          </a:p>
        </p:txBody>
      </p:sp>
      <p:pic>
        <p:nvPicPr>
          <p:cNvPr id="14" name="Picture 13">
            <a:extLst>
              <a:ext uri="{FF2B5EF4-FFF2-40B4-BE49-F238E27FC236}">
                <a16:creationId xmlns:a16="http://schemas.microsoft.com/office/drawing/2014/main" id="{CEF168A5-060F-F663-6487-372A8B1FA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15" y="5920093"/>
            <a:ext cx="2249044" cy="628446"/>
          </a:xfrm>
          <a:prstGeom prst="rect">
            <a:avLst/>
          </a:prstGeom>
        </p:spPr>
      </p:pic>
      <p:pic>
        <p:nvPicPr>
          <p:cNvPr id="16" name="Picture 15">
            <a:extLst>
              <a:ext uri="{FF2B5EF4-FFF2-40B4-BE49-F238E27FC236}">
                <a16:creationId xmlns:a16="http://schemas.microsoft.com/office/drawing/2014/main" id="{FA489500-182A-E7B8-E685-D7F550E1E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376" y="5920093"/>
            <a:ext cx="2188660" cy="628446"/>
          </a:xfrm>
          <a:prstGeom prst="rect">
            <a:avLst/>
          </a:prstGeom>
        </p:spPr>
      </p:pic>
      <p:sp>
        <p:nvSpPr>
          <p:cNvPr id="2" name="TextBox 1">
            <a:extLst>
              <a:ext uri="{FF2B5EF4-FFF2-40B4-BE49-F238E27FC236}">
                <a16:creationId xmlns:a16="http://schemas.microsoft.com/office/drawing/2014/main" id="{89FE94AE-728A-441D-A927-C14DAA5BF3C7}"/>
              </a:ext>
            </a:extLst>
          </p:cNvPr>
          <p:cNvSpPr txBox="1"/>
          <p:nvPr/>
        </p:nvSpPr>
        <p:spPr>
          <a:xfrm>
            <a:off x="987307" y="1573885"/>
            <a:ext cx="4584817" cy="369332"/>
          </a:xfrm>
          <a:prstGeom prst="rect">
            <a:avLst/>
          </a:prstGeom>
          <a:noFill/>
        </p:spPr>
        <p:txBody>
          <a:bodyPr wrap="square" rtlCol="0">
            <a:spAutoFit/>
          </a:bodyPr>
          <a:lstStyle/>
          <a:p>
            <a:r>
              <a:rPr lang="en-CA" dirty="0">
                <a:solidFill>
                  <a:schemeClr val="bg1"/>
                </a:solidFill>
              </a:rPr>
              <a:t>in this project and ministry? </a:t>
            </a:r>
          </a:p>
        </p:txBody>
      </p:sp>
      <p:sp>
        <p:nvSpPr>
          <p:cNvPr id="5" name="TextBox 4">
            <a:extLst>
              <a:ext uri="{FF2B5EF4-FFF2-40B4-BE49-F238E27FC236}">
                <a16:creationId xmlns:a16="http://schemas.microsoft.com/office/drawing/2014/main" id="{4A338CFC-F5E0-7A93-045F-65F0C8804FE6}"/>
              </a:ext>
            </a:extLst>
          </p:cNvPr>
          <p:cNvSpPr txBox="1"/>
          <p:nvPr/>
        </p:nvSpPr>
        <p:spPr>
          <a:xfrm>
            <a:off x="987307" y="2132557"/>
            <a:ext cx="6118343" cy="2308324"/>
          </a:xfrm>
          <a:prstGeom prst="rect">
            <a:avLst/>
          </a:prstGeom>
          <a:noFill/>
        </p:spPr>
        <p:txBody>
          <a:bodyPr wrap="square" rtlCol="0">
            <a:spAutoFit/>
          </a:bodyPr>
          <a:lstStyle/>
          <a:p>
            <a:r>
              <a:rPr lang="en-CA" dirty="0">
                <a:solidFill>
                  <a:schemeClr val="bg1"/>
                </a:solidFill>
              </a:rPr>
              <a:t>Your gifts empower: </a:t>
            </a:r>
            <a:endParaRPr lang="en-CA" sz="1400" dirty="0">
              <a:solidFill>
                <a:schemeClr val="bg1"/>
              </a:solidFill>
            </a:endParaRPr>
          </a:p>
          <a:p>
            <a:pPr marL="285750" indent="-285750">
              <a:buFont typeface="Arial" panose="020B0604020202020204" pitchFamily="34" charset="0"/>
              <a:buChar char="•"/>
            </a:pPr>
            <a:r>
              <a:rPr lang="en-CA" sz="1400" dirty="0">
                <a:solidFill>
                  <a:schemeClr val="bg1"/>
                </a:solidFill>
              </a:rPr>
              <a:t>The national call to prayer, equip and deploy God’s people to reaching cross-culturally in Canada </a:t>
            </a:r>
          </a:p>
          <a:p>
            <a:pPr marL="285750" indent="-285750">
              <a:buFont typeface="Arial" panose="020B0604020202020204" pitchFamily="34" charset="0"/>
              <a:buChar char="•"/>
            </a:pPr>
            <a:r>
              <a:rPr lang="en-CA" sz="1400" dirty="0">
                <a:solidFill>
                  <a:schemeClr val="bg1"/>
                </a:solidFill>
              </a:rPr>
              <a:t>The deployment of new cross-cultural workers in Canada</a:t>
            </a:r>
          </a:p>
          <a:p>
            <a:pPr marL="285750" indent="-285750">
              <a:spcAft>
                <a:spcPts val="1200"/>
              </a:spcAft>
              <a:buFont typeface="Arial" panose="020B0604020202020204" pitchFamily="34" charset="0"/>
              <a:buChar char="•"/>
            </a:pPr>
            <a:r>
              <a:rPr lang="en-CA" sz="1400" dirty="0">
                <a:solidFill>
                  <a:schemeClr val="bg1"/>
                </a:solidFill>
              </a:rPr>
              <a:t>And the production of more materials like this to raise awareness, share vision, stimulate prayer, and equip God’s people </a:t>
            </a:r>
          </a:p>
          <a:p>
            <a:r>
              <a:rPr lang="en-CA" dirty="0">
                <a:solidFill>
                  <a:schemeClr val="bg1"/>
                </a:solidFill>
              </a:rPr>
              <a:t>To invest, scan this QR code or visit: </a:t>
            </a:r>
          </a:p>
          <a:p>
            <a:pPr marL="285750" indent="-285750">
              <a:buFont typeface="Arial" panose="020B0604020202020204" pitchFamily="34" charset="0"/>
              <a:buChar char="•"/>
            </a:pPr>
            <a:r>
              <a:rPr lang="en-CA" sz="1400" dirty="0">
                <a:solidFill>
                  <a:schemeClr val="accent4">
                    <a:lumMod val="40000"/>
                    <a:lumOff val="60000"/>
                  </a:schemeClr>
                </a:solidFill>
                <a:hlinkClick r:id="rId5">
                  <a:extLst>
                    <a:ext uri="{A12FA001-AC4F-418D-AE19-62706E023703}">
                      <ahyp:hlinkClr xmlns:ahyp="http://schemas.microsoft.com/office/drawing/2018/hyperlinkcolor" val="tx"/>
                    </a:ext>
                  </a:extLst>
                </a:hlinkClick>
              </a:rPr>
              <a:t>www.paoc.org/canada/workers/nnnetworknational</a:t>
            </a:r>
            <a:r>
              <a:rPr lang="en-CA" sz="1400" dirty="0">
                <a:solidFill>
                  <a:schemeClr val="accent4">
                    <a:lumMod val="40000"/>
                    <a:lumOff val="60000"/>
                  </a:schemeClr>
                </a:solidFill>
              </a:rPr>
              <a:t> </a:t>
            </a:r>
          </a:p>
          <a:p>
            <a:pPr marL="285750" indent="-285750">
              <a:buFont typeface="Arial" panose="020B0604020202020204" pitchFamily="34" charset="0"/>
              <a:buChar char="•"/>
            </a:pPr>
            <a:r>
              <a:rPr lang="en-CA" sz="1400" dirty="0">
                <a:solidFill>
                  <a:schemeClr val="accent4">
                    <a:lumMod val="40000"/>
                    <a:lumOff val="60000"/>
                  </a:schemeClr>
                </a:solidFill>
              </a:rPr>
              <a:t> </a:t>
            </a:r>
          </a:p>
        </p:txBody>
      </p:sp>
      <p:pic>
        <p:nvPicPr>
          <p:cNvPr id="13" name="Picture 12">
            <a:extLst>
              <a:ext uri="{FF2B5EF4-FFF2-40B4-BE49-F238E27FC236}">
                <a16:creationId xmlns:a16="http://schemas.microsoft.com/office/drawing/2014/main" id="{510BBE4F-56AC-326F-5957-2A2A1104ED27}"/>
              </a:ext>
            </a:extLst>
          </p:cNvPr>
          <p:cNvPicPr>
            <a:picLocks noChangeAspect="1"/>
          </p:cNvPicPr>
          <p:nvPr/>
        </p:nvPicPr>
        <p:blipFill>
          <a:blip r:embed="rId6">
            <a:extLst>
              <a:ext uri="{28A0092B-C50C-407E-A947-70E740481C1C}">
                <a14:useLocalDpi xmlns:a14="http://schemas.microsoft.com/office/drawing/2010/main" val="0"/>
              </a:ext>
            </a:extLst>
          </a:blip>
          <a:srcRect l="28188" t="6304" r="28438" b="34956"/>
          <a:stretch>
            <a:fillRect/>
          </a:stretch>
        </p:blipFill>
        <p:spPr>
          <a:xfrm>
            <a:off x="1366837" y="4234207"/>
            <a:ext cx="1038225" cy="1049908"/>
          </a:xfrm>
          <a:prstGeom prst="rect">
            <a:avLst/>
          </a:prstGeom>
        </p:spPr>
      </p:pic>
    </p:spTree>
    <p:extLst>
      <p:ext uri="{BB962C8B-B14F-4D97-AF65-F5344CB8AC3E}">
        <p14:creationId xmlns:p14="http://schemas.microsoft.com/office/powerpoint/2010/main" val="3960751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C63ACE-E2AB-A4E7-25C7-98F016A17DF5}"/>
              </a:ext>
            </a:extLst>
          </p:cNvPr>
          <p:cNvSpPr txBox="1"/>
          <p:nvPr/>
        </p:nvSpPr>
        <p:spPr>
          <a:xfrm>
            <a:off x="2028825" y="2075497"/>
            <a:ext cx="9401513" cy="1608133"/>
          </a:xfrm>
          <a:prstGeom prst="rect">
            <a:avLst/>
          </a:prstGeom>
          <a:noFill/>
        </p:spPr>
        <p:txBody>
          <a:bodyPr wrap="square" rtlCol="0">
            <a:spAutoFit/>
          </a:bodyPr>
          <a:lstStyle/>
          <a:p>
            <a:r>
              <a:rPr lang="en-CA" dirty="0">
                <a:solidFill>
                  <a:schemeClr val="accent2">
                    <a:lumMod val="50000"/>
                  </a:schemeClr>
                </a:solidFill>
              </a:rPr>
              <a:t>walking an EMMAUS ROAD journey with SIKHS in Canada©</a:t>
            </a:r>
          </a:p>
          <a:p>
            <a:r>
              <a:rPr lang="en-CA" sz="400" dirty="0">
                <a:solidFill>
                  <a:schemeClr val="accent2">
                    <a:lumMod val="50000"/>
                  </a:schemeClr>
                </a:solidFill>
              </a:rPr>
              <a:t> </a:t>
            </a:r>
          </a:p>
          <a:p>
            <a:r>
              <a:rPr lang="en-CA" sz="1200" dirty="0"/>
              <a:t>has been produced by </a:t>
            </a:r>
            <a:r>
              <a:rPr lang="en-CA" sz="1200" b="1" dirty="0"/>
              <a:t>The PAOC’s Mission Canada Cultural Ministries Priority </a:t>
            </a:r>
            <a:r>
              <a:rPr lang="en-CA" sz="1200" dirty="0"/>
              <a:t>to highlight the need for befriending and reaching cross-culturally in our nation. It is produced with the profound </a:t>
            </a:r>
            <a:r>
              <a:rPr lang="en-CA" sz="1200" i="1" dirty="0"/>
              <a:t>agape’ </a:t>
            </a:r>
            <a:r>
              <a:rPr lang="en-CA" sz="1200" dirty="0"/>
              <a:t> love of Christ that motivates us to follow Jesus and be obedient to His command, </a:t>
            </a:r>
            <a:r>
              <a:rPr lang="en-CA" sz="1200" i="1" dirty="0"/>
              <a:t>“…you will be my witnesses  in Jerusalem and in all Judea and Samaria, and to the end of the earth,” </a:t>
            </a:r>
            <a:r>
              <a:rPr lang="en-CA" sz="1200" dirty="0"/>
              <a:t>Acts 1:8 (ESV). And we’re motivated to take Emmaus Road journeys with those searching in the same way Jesus did in Luke 24, opening Scripture with compassion and grace explaining in all the Scriptures concerning Jesus so that their hearts burn within them! </a:t>
            </a:r>
          </a:p>
          <a:p>
            <a:r>
              <a:rPr lang="en-CA" sz="300" dirty="0"/>
              <a:t> </a:t>
            </a:r>
          </a:p>
          <a:p>
            <a:pPr algn="r"/>
            <a:r>
              <a:rPr lang="en-CA" sz="1050" dirty="0">
                <a:solidFill>
                  <a:schemeClr val="tx1">
                    <a:lumMod val="50000"/>
                    <a:lumOff val="50000"/>
                  </a:schemeClr>
                </a:solidFill>
              </a:rPr>
              <a:t>© PAOC MISSION CANADA, ALL RIGHTS RESERVED.    IMAGES:  PEXELS.COM, VECTEEZY.COM, CHATGPT</a:t>
            </a:r>
            <a:endParaRPr lang="en-CA" dirty="0">
              <a:solidFill>
                <a:schemeClr val="tx1">
                  <a:lumMod val="50000"/>
                  <a:lumOff val="50000"/>
                </a:schemeClr>
              </a:solidFill>
            </a:endParaRPr>
          </a:p>
        </p:txBody>
      </p:sp>
      <p:pic>
        <p:nvPicPr>
          <p:cNvPr id="2" name="Picture 1">
            <a:extLst>
              <a:ext uri="{FF2B5EF4-FFF2-40B4-BE49-F238E27FC236}">
                <a16:creationId xmlns:a16="http://schemas.microsoft.com/office/drawing/2014/main" id="{8B9932A3-CC69-CF4A-C26B-66D363B0A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175" y="863822"/>
            <a:ext cx="2228850" cy="622803"/>
          </a:xfrm>
          <a:prstGeom prst="rect">
            <a:avLst/>
          </a:prstGeom>
        </p:spPr>
      </p:pic>
      <p:pic>
        <p:nvPicPr>
          <p:cNvPr id="3" name="Picture 2">
            <a:extLst>
              <a:ext uri="{FF2B5EF4-FFF2-40B4-BE49-F238E27FC236}">
                <a16:creationId xmlns:a16="http://schemas.microsoft.com/office/drawing/2014/main" id="{D37BE145-441E-78F2-00DF-22FE16F44E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7921" y="904344"/>
            <a:ext cx="2169010" cy="541758"/>
          </a:xfrm>
          <a:prstGeom prst="rect">
            <a:avLst/>
          </a:prstGeom>
        </p:spPr>
      </p:pic>
      <p:pic>
        <p:nvPicPr>
          <p:cNvPr id="5" name="Picture 4">
            <a:extLst>
              <a:ext uri="{FF2B5EF4-FFF2-40B4-BE49-F238E27FC236}">
                <a16:creationId xmlns:a16="http://schemas.microsoft.com/office/drawing/2014/main" id="{D1A0E319-F9F3-B7FB-DB8A-E480E7423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625440"/>
            <a:ext cx="1600423" cy="2300608"/>
          </a:xfrm>
          <a:prstGeom prst="rect">
            <a:avLst/>
          </a:prstGeom>
          <a:effectLst>
            <a:outerShdw blurRad="165100" dist="139700" dir="4200000" algn="tl" rotWithShape="0">
              <a:prstClr val="black">
                <a:alpha val="40000"/>
              </a:prstClr>
            </a:outerShdw>
          </a:effectLst>
        </p:spPr>
      </p:pic>
      <p:sp>
        <p:nvSpPr>
          <p:cNvPr id="6" name="TextBox 5">
            <a:extLst>
              <a:ext uri="{FF2B5EF4-FFF2-40B4-BE49-F238E27FC236}">
                <a16:creationId xmlns:a16="http://schemas.microsoft.com/office/drawing/2014/main" id="{5DCC8450-F126-B04F-7A10-33C0FB978331}"/>
              </a:ext>
            </a:extLst>
          </p:cNvPr>
          <p:cNvSpPr txBox="1"/>
          <p:nvPr/>
        </p:nvSpPr>
        <p:spPr>
          <a:xfrm>
            <a:off x="3990975" y="3924753"/>
            <a:ext cx="5619750" cy="2123658"/>
          </a:xfrm>
          <a:prstGeom prst="rect">
            <a:avLst/>
          </a:prstGeom>
          <a:noFill/>
        </p:spPr>
        <p:txBody>
          <a:bodyPr wrap="square" rtlCol="0">
            <a:spAutoFit/>
          </a:bodyPr>
          <a:lstStyle/>
          <a:p>
            <a:r>
              <a:rPr lang="en-CA" dirty="0">
                <a:solidFill>
                  <a:schemeClr val="accent2">
                    <a:lumMod val="50000"/>
                  </a:schemeClr>
                </a:solidFill>
              </a:rPr>
              <a:t>Neighbours &amp; Newcomers Network</a:t>
            </a:r>
          </a:p>
          <a:p>
            <a:r>
              <a:rPr lang="en-CA" sz="400" dirty="0">
                <a:solidFill>
                  <a:schemeClr val="accent2">
                    <a:lumMod val="50000"/>
                  </a:schemeClr>
                </a:solidFill>
              </a:rPr>
              <a:t> </a:t>
            </a:r>
          </a:p>
          <a:p>
            <a:r>
              <a:rPr lang="en-CA" sz="1200" dirty="0"/>
              <a:t>is the ministry group within Mission Canada for those working in culturally sensitive areas wherein a protected online identity is advantageous not only for the worker but even more for those we are working with. </a:t>
            </a:r>
            <a:r>
              <a:rPr lang="en-CA" sz="1200" b="1" dirty="0"/>
              <a:t>Neighbours &amp; Newcomers Network (NNNetwork) </a:t>
            </a:r>
            <a:r>
              <a:rPr lang="en-CA" sz="1200" dirty="0"/>
              <a:t>workers reach cross-culturally into the missional gaps in our nation of first-generation newcomers to Canada along with the following second and third generations. We deploy workers into the midst of our culturally diverse communities throughout Canada, reaching in religious groups who will otherwise not seek spiritual guidance from a local church. We seek to go be among, full of grace and truth, just like Jesus.  </a:t>
            </a:r>
            <a:r>
              <a:rPr lang="en-CA" sz="1200" b="1" dirty="0"/>
              <a:t>Scan this QR code to learn more:  </a:t>
            </a:r>
            <a:endParaRPr lang="en-CA" b="1" dirty="0"/>
          </a:p>
        </p:txBody>
      </p:sp>
      <p:pic>
        <p:nvPicPr>
          <p:cNvPr id="8" name="Picture 7">
            <a:extLst>
              <a:ext uri="{FF2B5EF4-FFF2-40B4-BE49-F238E27FC236}">
                <a16:creationId xmlns:a16="http://schemas.microsoft.com/office/drawing/2014/main" id="{74A1AC55-E81C-0CE5-0F3B-9FA73B5D1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1225" y="4301333"/>
            <a:ext cx="1629113" cy="1866425"/>
          </a:xfrm>
          <a:prstGeom prst="rect">
            <a:avLst/>
          </a:prstGeom>
        </p:spPr>
      </p:pic>
    </p:spTree>
    <p:extLst>
      <p:ext uri="{BB962C8B-B14F-4D97-AF65-F5344CB8AC3E}">
        <p14:creationId xmlns:p14="http://schemas.microsoft.com/office/powerpoint/2010/main" val="33176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20C25-2D96-B4C9-32C0-EEB1E8EAF6B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A56EA67-6689-8627-13DF-8DC7EC1EA10D}"/>
              </a:ext>
            </a:extLst>
          </p:cNvPr>
          <p:cNvSpPr/>
          <p:nvPr/>
        </p:nvSpPr>
        <p:spPr>
          <a:xfrm>
            <a:off x="0" y="0"/>
            <a:ext cx="12192000" cy="1755239"/>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AD77C31-15F9-9A5E-F565-9971C2BC47D9}"/>
              </a:ext>
            </a:extLst>
          </p:cNvPr>
          <p:cNvSpPr txBox="1"/>
          <p:nvPr/>
        </p:nvSpPr>
        <p:spPr>
          <a:xfrm>
            <a:off x="825500" y="431800"/>
            <a:ext cx="3102131" cy="1323439"/>
          </a:xfrm>
          <a:prstGeom prst="rect">
            <a:avLst/>
          </a:prstGeom>
          <a:noFill/>
        </p:spPr>
        <p:txBody>
          <a:bodyPr wrap="none" rtlCol="0">
            <a:spAutoFit/>
          </a:bodyPr>
          <a:lstStyle/>
          <a:p>
            <a:r>
              <a:rPr lang="en-CA" sz="8000" b="1" dirty="0">
                <a:solidFill>
                  <a:schemeClr val="bg1"/>
                </a:solidFill>
              </a:rPr>
              <a:t>SIKHS</a:t>
            </a:r>
            <a:endParaRPr lang="en-CA" sz="4800" b="1" dirty="0">
              <a:solidFill>
                <a:schemeClr val="bg1"/>
              </a:solidFill>
            </a:endParaRPr>
          </a:p>
        </p:txBody>
      </p:sp>
      <p:pic>
        <p:nvPicPr>
          <p:cNvPr id="3" name="Picture 2">
            <a:extLst>
              <a:ext uri="{FF2B5EF4-FFF2-40B4-BE49-F238E27FC236}">
                <a16:creationId xmlns:a16="http://schemas.microsoft.com/office/drawing/2014/main" id="{3B431780-B3DC-75C0-9574-7FFEACA91B6E}"/>
              </a:ext>
            </a:extLst>
          </p:cNvPr>
          <p:cNvPicPr>
            <a:picLocks noChangeAspect="1"/>
          </p:cNvPicPr>
          <p:nvPr/>
        </p:nvPicPr>
        <p:blipFill>
          <a:blip r:embed="rId2">
            <a:extLst>
              <a:ext uri="{28A0092B-C50C-407E-A947-70E740481C1C}">
                <a14:useLocalDpi xmlns:a14="http://schemas.microsoft.com/office/drawing/2010/main" val="0"/>
              </a:ext>
            </a:extLst>
          </a:blip>
          <a:srcRect b="3256"/>
          <a:stretch>
            <a:fillRect/>
          </a:stretch>
        </p:blipFill>
        <p:spPr>
          <a:xfrm>
            <a:off x="4357763" y="737807"/>
            <a:ext cx="7404100" cy="3773332"/>
          </a:xfrm>
          <a:prstGeom prst="rect">
            <a:avLst/>
          </a:prstGeom>
        </p:spPr>
      </p:pic>
      <p:cxnSp>
        <p:nvCxnSpPr>
          <p:cNvPr id="8" name="Straight Connector 7">
            <a:extLst>
              <a:ext uri="{FF2B5EF4-FFF2-40B4-BE49-F238E27FC236}">
                <a16:creationId xmlns:a16="http://schemas.microsoft.com/office/drawing/2014/main" id="{5EE15684-593D-DD30-8D97-5653279F50BE}"/>
              </a:ext>
            </a:extLst>
          </p:cNvPr>
          <p:cNvCxnSpPr/>
          <p:nvPr/>
        </p:nvCxnSpPr>
        <p:spPr>
          <a:xfrm>
            <a:off x="4357765" y="722468"/>
            <a:ext cx="7404100" cy="0"/>
          </a:xfrm>
          <a:prstGeom prst="line">
            <a:avLst/>
          </a:prstGeom>
          <a:ln w="762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9717F6F-7996-FE47-8ADD-F8C7AB5752B7}"/>
              </a:ext>
            </a:extLst>
          </p:cNvPr>
          <p:cNvSpPr/>
          <p:nvPr/>
        </p:nvSpPr>
        <p:spPr>
          <a:xfrm>
            <a:off x="4357764" y="4526477"/>
            <a:ext cx="7404099" cy="2331523"/>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CE96D431-8AAA-F27E-F40F-584BBF635425}"/>
              </a:ext>
            </a:extLst>
          </p:cNvPr>
          <p:cNvSpPr txBox="1"/>
          <p:nvPr/>
        </p:nvSpPr>
        <p:spPr>
          <a:xfrm>
            <a:off x="4673600" y="4622800"/>
            <a:ext cx="7088261" cy="461665"/>
          </a:xfrm>
          <a:prstGeom prst="rect">
            <a:avLst/>
          </a:prstGeom>
          <a:noFill/>
        </p:spPr>
        <p:txBody>
          <a:bodyPr wrap="square" rtlCol="0">
            <a:spAutoFit/>
          </a:bodyPr>
          <a:lstStyle/>
          <a:p>
            <a:r>
              <a:rPr lang="en-CA" sz="2400" b="1" spc="300" dirty="0">
                <a:solidFill>
                  <a:schemeClr val="bg1"/>
                </a:solidFill>
              </a:rPr>
              <a:t>WHERE THEY LIVE</a:t>
            </a:r>
            <a:r>
              <a:rPr lang="en-CA" sz="1600" b="1" spc="300" dirty="0">
                <a:solidFill>
                  <a:schemeClr val="bg1"/>
                </a:solidFill>
              </a:rPr>
              <a:t> - Worldwide &amp; Canada: </a:t>
            </a:r>
            <a:endParaRPr lang="en-CA" sz="2400" b="1" spc="300" dirty="0">
              <a:solidFill>
                <a:schemeClr val="bg1"/>
              </a:solidFill>
            </a:endParaRPr>
          </a:p>
        </p:txBody>
      </p:sp>
      <p:sp>
        <p:nvSpPr>
          <p:cNvPr id="11" name="TextBox 10">
            <a:extLst>
              <a:ext uri="{FF2B5EF4-FFF2-40B4-BE49-F238E27FC236}">
                <a16:creationId xmlns:a16="http://schemas.microsoft.com/office/drawing/2014/main" id="{1C0B8AE3-B3E8-15C7-3908-D1FE17A86831}"/>
              </a:ext>
            </a:extLst>
          </p:cNvPr>
          <p:cNvSpPr txBox="1"/>
          <p:nvPr/>
        </p:nvSpPr>
        <p:spPr>
          <a:xfrm>
            <a:off x="4673600" y="5084465"/>
            <a:ext cx="6769100" cy="1477328"/>
          </a:xfrm>
          <a:prstGeom prst="rect">
            <a:avLst/>
          </a:prstGeom>
          <a:noFill/>
        </p:spPr>
        <p:txBody>
          <a:bodyPr wrap="square" rtlCol="0">
            <a:spAutoFit/>
          </a:bodyPr>
          <a:lstStyle/>
          <a:p>
            <a:r>
              <a:rPr lang="en-CA" sz="1500" dirty="0">
                <a:solidFill>
                  <a:schemeClr val="bg1"/>
                </a:solidFill>
              </a:rPr>
              <a:t>Sikhism's global population exceeds 25 million, primarily in Punjab, India, with significant diasporas: Canada has the largest population of Sikhs outside India with about 772,000 (2.1% of population per 2021 census), and is Canada’s fourth-largest religion. Key concentrations are:  Brampton ON (163,000+), Surrey BC (154,000+), Calgary AB (49,000+), Edmonton AB (41,000+), with Ontario (300,000+) and BC (290,000+) leading provinces. </a:t>
            </a:r>
          </a:p>
        </p:txBody>
      </p:sp>
      <p:sp>
        <p:nvSpPr>
          <p:cNvPr id="12" name="TextBox 11">
            <a:extLst>
              <a:ext uri="{FF2B5EF4-FFF2-40B4-BE49-F238E27FC236}">
                <a16:creationId xmlns:a16="http://schemas.microsoft.com/office/drawing/2014/main" id="{9600CE9F-5772-0BCD-CD3A-7524D5F59C6A}"/>
              </a:ext>
            </a:extLst>
          </p:cNvPr>
          <p:cNvSpPr txBox="1"/>
          <p:nvPr/>
        </p:nvSpPr>
        <p:spPr>
          <a:xfrm>
            <a:off x="860577" y="1956206"/>
            <a:ext cx="3067049" cy="461665"/>
          </a:xfrm>
          <a:prstGeom prst="rect">
            <a:avLst/>
          </a:prstGeom>
          <a:noFill/>
        </p:spPr>
        <p:txBody>
          <a:bodyPr wrap="square" rtlCol="0">
            <a:spAutoFit/>
          </a:bodyPr>
          <a:lstStyle/>
          <a:p>
            <a:r>
              <a:rPr lang="en-CA" sz="2400" spc="300" dirty="0">
                <a:solidFill>
                  <a:schemeClr val="tx1">
                    <a:lumMod val="95000"/>
                    <a:lumOff val="5000"/>
                  </a:schemeClr>
                </a:solidFill>
              </a:rPr>
              <a:t>FAST FACTS</a:t>
            </a:r>
            <a:endParaRPr lang="en-CA" spc="300" dirty="0">
              <a:solidFill>
                <a:schemeClr val="tx1">
                  <a:lumMod val="95000"/>
                  <a:lumOff val="5000"/>
                </a:schemeClr>
              </a:solidFill>
            </a:endParaRPr>
          </a:p>
        </p:txBody>
      </p:sp>
      <p:sp>
        <p:nvSpPr>
          <p:cNvPr id="13" name="TextBox 12">
            <a:extLst>
              <a:ext uri="{FF2B5EF4-FFF2-40B4-BE49-F238E27FC236}">
                <a16:creationId xmlns:a16="http://schemas.microsoft.com/office/drawing/2014/main" id="{CC9F6EEE-787F-5D1F-46D3-DF8AC5FC8A60}"/>
              </a:ext>
            </a:extLst>
          </p:cNvPr>
          <p:cNvSpPr txBox="1"/>
          <p:nvPr/>
        </p:nvSpPr>
        <p:spPr>
          <a:xfrm>
            <a:off x="860578" y="2622478"/>
            <a:ext cx="3178022" cy="3847207"/>
          </a:xfrm>
          <a:prstGeom prst="rect">
            <a:avLst/>
          </a:prstGeom>
          <a:noFill/>
        </p:spPr>
        <p:txBody>
          <a:bodyPr wrap="square" rtlCol="0">
            <a:spAutoFit/>
          </a:bodyPr>
          <a:lstStyle/>
          <a:p>
            <a:pPr>
              <a:spcAft>
                <a:spcPts val="1200"/>
              </a:spcAft>
            </a:pPr>
            <a:r>
              <a:rPr lang="en-CA" sz="1400" b="1" dirty="0">
                <a:latin typeface="Aptos Light" panose="020B0004020202020204" pitchFamily="34" charset="0"/>
              </a:rPr>
              <a:t>FOUNDING: </a:t>
            </a:r>
            <a:r>
              <a:rPr lang="en-CA" sz="1400" dirty="0">
                <a:latin typeface="Aptos Light" panose="020B0004020202020204" pitchFamily="34" charset="0"/>
              </a:rPr>
              <a:t>Late 15</a:t>
            </a:r>
            <a:r>
              <a:rPr lang="en-CA" sz="1400" baseline="30000" dirty="0">
                <a:latin typeface="Aptos Light" panose="020B0004020202020204" pitchFamily="34" charset="0"/>
              </a:rPr>
              <a:t>th</a:t>
            </a:r>
            <a:r>
              <a:rPr lang="en-CA" sz="1400" dirty="0">
                <a:latin typeface="Aptos Light" panose="020B0004020202020204" pitchFamily="34" charset="0"/>
              </a:rPr>
              <a:t> C. in Punjab, India, by Guru Nanak (1469-1539) who rejected caste and idol worship, emphasizing meditation on God’s name and honest living. </a:t>
            </a:r>
          </a:p>
          <a:p>
            <a:pPr>
              <a:spcAft>
                <a:spcPts val="1200"/>
              </a:spcAft>
            </a:pPr>
            <a:r>
              <a:rPr lang="en-CA" sz="1400" b="1" dirty="0">
                <a:latin typeface="Aptos Light" panose="020B0004020202020204" pitchFamily="34" charset="0"/>
              </a:rPr>
              <a:t>HOLY TEXT:  </a:t>
            </a:r>
            <a:r>
              <a:rPr lang="en-CA" sz="1400" dirty="0">
                <a:latin typeface="Aptos Light" panose="020B0004020202020204" pitchFamily="34" charset="0"/>
              </a:rPr>
              <a:t>Guru Granth Sahib, </a:t>
            </a:r>
            <a:r>
              <a:rPr lang="en-US" sz="1400" dirty="0">
                <a:latin typeface="Aptos Light" panose="020B0004020202020204" pitchFamily="34" charset="0"/>
              </a:rPr>
              <a:t>revered as living Guru, contains hymns from Sikh Gurus, Hindu, and Muslim saints.</a:t>
            </a:r>
          </a:p>
          <a:p>
            <a:pPr>
              <a:spcAft>
                <a:spcPts val="1200"/>
              </a:spcAft>
            </a:pPr>
            <a:r>
              <a:rPr lang="en-US" sz="1400" b="1" dirty="0">
                <a:latin typeface="Aptos Light" panose="020B0004020202020204" pitchFamily="34" charset="0"/>
              </a:rPr>
              <a:t>THEOLOGY AND PRACTICE:</a:t>
            </a:r>
            <a:r>
              <a:rPr lang="en-US" sz="1400" dirty="0">
                <a:latin typeface="Aptos Light" panose="020B0004020202020204" pitchFamily="34" charset="0"/>
              </a:rPr>
              <a:t> Core beliefs include monotheism in one universal creator, the soul's cycle of rebirth broken by union with God through meditation, truthful living, equality of all people, and sharing earnings. Daily practices include the five “K’s,” prayer, meditation, bathing, etc. </a:t>
            </a:r>
            <a:endParaRPr lang="en-CA" sz="1400" b="1" dirty="0">
              <a:latin typeface="Aptos Light" panose="020B0004020202020204" pitchFamily="34" charset="0"/>
            </a:endParaRPr>
          </a:p>
        </p:txBody>
      </p:sp>
    </p:spTree>
    <p:extLst>
      <p:ext uri="{BB962C8B-B14F-4D97-AF65-F5344CB8AC3E}">
        <p14:creationId xmlns:p14="http://schemas.microsoft.com/office/powerpoint/2010/main" val="3926238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5DE200-1E3E-4813-6652-7DB06A67D5BA}"/>
              </a:ext>
            </a:extLst>
          </p:cNvPr>
          <p:cNvSpPr txBox="1"/>
          <p:nvPr/>
        </p:nvSpPr>
        <p:spPr>
          <a:xfrm>
            <a:off x="755802" y="603656"/>
            <a:ext cx="3067049" cy="461665"/>
          </a:xfrm>
          <a:prstGeom prst="rect">
            <a:avLst/>
          </a:prstGeom>
          <a:noFill/>
        </p:spPr>
        <p:txBody>
          <a:bodyPr wrap="square" rtlCol="0">
            <a:spAutoFit/>
          </a:bodyPr>
          <a:lstStyle/>
          <a:p>
            <a:r>
              <a:rPr lang="en-CA" sz="2400" spc="300" dirty="0">
                <a:solidFill>
                  <a:schemeClr val="accent2">
                    <a:lumMod val="50000"/>
                  </a:schemeClr>
                </a:solidFill>
              </a:rPr>
              <a:t>MAJOR BELIEFS</a:t>
            </a:r>
            <a:endParaRPr lang="en-CA" spc="300" dirty="0">
              <a:solidFill>
                <a:schemeClr val="accent2">
                  <a:lumMod val="50000"/>
                </a:schemeClr>
              </a:solidFill>
            </a:endParaRPr>
          </a:p>
        </p:txBody>
      </p:sp>
      <p:sp>
        <p:nvSpPr>
          <p:cNvPr id="3" name="TextBox 2">
            <a:extLst>
              <a:ext uri="{FF2B5EF4-FFF2-40B4-BE49-F238E27FC236}">
                <a16:creationId xmlns:a16="http://schemas.microsoft.com/office/drawing/2014/main" id="{28889620-6F69-5C82-3F10-95B096019D00}"/>
              </a:ext>
            </a:extLst>
          </p:cNvPr>
          <p:cNvSpPr txBox="1"/>
          <p:nvPr/>
        </p:nvSpPr>
        <p:spPr>
          <a:xfrm>
            <a:off x="755803" y="1231828"/>
            <a:ext cx="5121122" cy="5724644"/>
          </a:xfrm>
          <a:prstGeom prst="rect">
            <a:avLst/>
          </a:prstGeom>
          <a:noFill/>
        </p:spPr>
        <p:txBody>
          <a:bodyPr wrap="square" rtlCol="0">
            <a:spAutoFit/>
          </a:bodyPr>
          <a:lstStyle/>
          <a:p>
            <a:pPr>
              <a:spcAft>
                <a:spcPts val="1200"/>
              </a:spcAft>
            </a:pPr>
            <a:r>
              <a:rPr lang="en-US" sz="1400" dirty="0"/>
              <a:t>Sikhism originated in the late 15th century in Punjab, India, founded by </a:t>
            </a:r>
            <a:r>
              <a:rPr lang="en-US" sz="1400" b="1" dirty="0">
                <a:solidFill>
                  <a:schemeClr val="accent2">
                    <a:lumMod val="50000"/>
                  </a:schemeClr>
                </a:solidFill>
              </a:rPr>
              <a:t>Guru Nanak</a:t>
            </a:r>
            <a:r>
              <a:rPr lang="en-US" sz="1400" dirty="0"/>
              <a:t>, and evolved through ten human Gurus until the eternal </a:t>
            </a:r>
            <a:r>
              <a:rPr lang="en-US" sz="1400" b="1" dirty="0">
                <a:solidFill>
                  <a:schemeClr val="accent2">
                    <a:lumMod val="50000"/>
                  </a:schemeClr>
                </a:solidFill>
              </a:rPr>
              <a:t>Guru Granth Sahib </a:t>
            </a:r>
            <a:r>
              <a:rPr lang="en-US" sz="1400" dirty="0"/>
              <a:t>scripture took precedence. Its theology centers on one formless God (Ik Onkar), equality of all humans, and practices like the Five Ks and selfless service (seva). Guru Nanak rejected caste and idol worship, emphasizing meditation on God's name and honest living. Nine successive Gurus built the faith: Guru Angad standardized Gurmukhi script, Guru Arjan compiled the Adi Granth and built the Golden Temple, and Guru Gobind Singh (1675–1708) formed the Khalsa warrior order in 1699 while declaring </a:t>
            </a:r>
            <a:r>
              <a:rPr lang="en-US" sz="1400" b="1" dirty="0">
                <a:solidFill>
                  <a:schemeClr val="accent2">
                    <a:lumMod val="50000"/>
                  </a:schemeClr>
                </a:solidFill>
              </a:rPr>
              <a:t>the Guru Granth Sahib </a:t>
            </a:r>
            <a:r>
              <a:rPr lang="en-US" sz="1400" dirty="0"/>
              <a:t>the eternal Guru. </a:t>
            </a:r>
          </a:p>
          <a:p>
            <a:pPr>
              <a:spcAft>
                <a:spcPts val="1200"/>
              </a:spcAft>
            </a:pPr>
            <a:r>
              <a:rPr lang="en-US" sz="1400" b="1" dirty="0">
                <a:solidFill>
                  <a:schemeClr val="accent2">
                    <a:lumMod val="50000"/>
                  </a:schemeClr>
                </a:solidFill>
              </a:rPr>
              <a:t>Core beliefs include </a:t>
            </a:r>
            <a:r>
              <a:rPr lang="en-US" sz="1400" dirty="0"/>
              <a:t>monotheism in a universal creator (Ik Onkar), the soul's cycle of rebirth broken by union with God through Naam Simran (meditation), truthful living, and sharing earnings. Equality rejects caste or gender hierarchies; all are seen as divine sparks. The Guru Granth Sahib, revered as living Guru, contains hymns of Sikh Gurus, Hindu, and Muslim saints.</a:t>
            </a:r>
          </a:p>
          <a:p>
            <a:pPr>
              <a:spcAft>
                <a:spcPts val="1200"/>
              </a:spcAft>
            </a:pPr>
            <a:r>
              <a:rPr lang="en-US" sz="1400" dirty="0"/>
              <a:t>For Sikhs who have taken Amrit (Khalsa initiation),</a:t>
            </a:r>
            <a:r>
              <a:rPr lang="en-US" sz="1400" dirty="0">
                <a:solidFill>
                  <a:schemeClr val="accent2">
                    <a:lumMod val="50000"/>
                  </a:schemeClr>
                </a:solidFill>
              </a:rPr>
              <a:t> the 5 Ks </a:t>
            </a:r>
            <a:r>
              <a:rPr lang="en-US" sz="1400" dirty="0"/>
              <a:t>are sacred articles of faith that express identity, discipline, and readiness to live as “saint‑soldiers,” each pointing to specific spiritual and ethical values: </a:t>
            </a:r>
          </a:p>
          <a:p>
            <a:pPr>
              <a:spcAft>
                <a:spcPts val="1200"/>
              </a:spcAft>
            </a:pPr>
            <a:endParaRPr lang="en-US" sz="1400" dirty="0"/>
          </a:p>
        </p:txBody>
      </p:sp>
      <p:sp>
        <p:nvSpPr>
          <p:cNvPr id="4" name="TextBox 3">
            <a:extLst>
              <a:ext uri="{FF2B5EF4-FFF2-40B4-BE49-F238E27FC236}">
                <a16:creationId xmlns:a16="http://schemas.microsoft.com/office/drawing/2014/main" id="{FFEB9170-16B0-C8E5-05E7-27265C430084}"/>
              </a:ext>
            </a:extLst>
          </p:cNvPr>
          <p:cNvSpPr txBox="1"/>
          <p:nvPr/>
        </p:nvSpPr>
        <p:spPr>
          <a:xfrm>
            <a:off x="6315077" y="1231828"/>
            <a:ext cx="5121120" cy="5162952"/>
          </a:xfrm>
          <a:prstGeom prst="rect">
            <a:avLst/>
          </a:prstGeom>
          <a:noFill/>
        </p:spPr>
        <p:txBody>
          <a:bodyPr wrap="square" rtlCol="0">
            <a:spAutoFit/>
          </a:bodyPr>
          <a:lstStyle/>
          <a:p>
            <a:pPr marL="857250" indent="-228600">
              <a:spcAft>
                <a:spcPts val="900"/>
              </a:spcAft>
              <a:tabLst>
                <a:tab pos="1200150" algn="l"/>
              </a:tabLst>
            </a:pPr>
            <a:r>
              <a:rPr lang="en-US" sz="1400" b="1" dirty="0">
                <a:solidFill>
                  <a:schemeClr val="accent2">
                    <a:lumMod val="50000"/>
                  </a:schemeClr>
                </a:solidFill>
              </a:rPr>
              <a:t>Kesh (uncut hair) </a:t>
            </a:r>
            <a:r>
              <a:rPr lang="en-US" sz="1400" dirty="0"/>
              <a:t>- </a:t>
            </a:r>
            <a:r>
              <a:rPr lang="en-US" sz="1200" dirty="0"/>
              <a:t>Represents acceptance of God’s will and respect for the body as God created it. And it symbolizes spirituality, dedication, and letting life be shaped by the Guru rather than by fashion or ego.</a:t>
            </a:r>
            <a:endParaRPr lang="en-US" sz="1400" dirty="0"/>
          </a:p>
          <a:p>
            <a:pPr marL="857250" indent="-228600">
              <a:spcAft>
                <a:spcPts val="900"/>
              </a:spcAft>
              <a:tabLst>
                <a:tab pos="1200150" algn="l"/>
              </a:tabLst>
            </a:pPr>
            <a:r>
              <a:rPr lang="en-US" sz="1400" b="1" dirty="0">
                <a:solidFill>
                  <a:schemeClr val="accent2">
                    <a:lumMod val="50000"/>
                  </a:schemeClr>
                </a:solidFill>
              </a:rPr>
              <a:t>Kanga (wooden comb) </a:t>
            </a:r>
            <a:r>
              <a:rPr lang="en-US" sz="1400" dirty="0"/>
              <a:t>- </a:t>
            </a:r>
            <a:r>
              <a:rPr lang="en-US" sz="1200" dirty="0"/>
              <a:t>Stands for cleanliness, order, and self‑discipline. It reminds Sikhs to keep both body and mind “combed” and pure, not neglected or chaotic.</a:t>
            </a:r>
            <a:endParaRPr lang="en-US" sz="1400" dirty="0"/>
          </a:p>
          <a:p>
            <a:pPr marL="857250" indent="-228600">
              <a:spcAft>
                <a:spcPts val="900"/>
              </a:spcAft>
              <a:tabLst>
                <a:tab pos="1200150" algn="l"/>
              </a:tabLst>
            </a:pPr>
            <a:r>
              <a:rPr lang="en-US" sz="1400" b="1" dirty="0">
                <a:solidFill>
                  <a:schemeClr val="accent2">
                    <a:lumMod val="50000"/>
                  </a:schemeClr>
                </a:solidFill>
              </a:rPr>
              <a:t>Kara (iron/steel bracelet) </a:t>
            </a:r>
            <a:r>
              <a:rPr lang="en-US" sz="1400" dirty="0"/>
              <a:t>- </a:t>
            </a:r>
            <a:r>
              <a:rPr lang="en-US" sz="1200" dirty="0"/>
              <a:t>A circular bangle symbolizing an unbroken bond with God, God’s eternity, and moral restraint. On the wrist, it continually reminds the wearer to use their hands only for righteous actions and to remain accountable to the Guru.</a:t>
            </a:r>
            <a:endParaRPr lang="en-US" sz="1400" dirty="0"/>
          </a:p>
          <a:p>
            <a:pPr marL="857250" indent="-228600">
              <a:spcAft>
                <a:spcPts val="900"/>
              </a:spcAft>
              <a:tabLst>
                <a:tab pos="1200150" algn="l"/>
              </a:tabLst>
            </a:pPr>
            <a:r>
              <a:rPr lang="en-US" sz="1400" b="1" dirty="0">
                <a:solidFill>
                  <a:schemeClr val="accent2">
                    <a:lumMod val="50000"/>
                  </a:schemeClr>
                </a:solidFill>
              </a:rPr>
              <a:t>Kachera (special cotton undergarment) </a:t>
            </a:r>
            <a:r>
              <a:rPr lang="en-US" sz="1400" dirty="0"/>
              <a:t>- </a:t>
            </a:r>
            <a:r>
              <a:rPr lang="en-US" sz="1200" dirty="0"/>
              <a:t>Expresses modesty, sexual self‑control, and readiness for action. It reminds Sikhs of purity in thoughts and deeds and of living a morally disciplined life.</a:t>
            </a:r>
            <a:endParaRPr lang="en-US" sz="1400" dirty="0"/>
          </a:p>
          <a:p>
            <a:pPr marL="857250" indent="-228600">
              <a:spcAft>
                <a:spcPts val="900"/>
              </a:spcAft>
              <a:tabLst>
                <a:tab pos="1200150" algn="l"/>
              </a:tabLst>
            </a:pPr>
            <a:r>
              <a:rPr lang="en-US" sz="1400" b="1" dirty="0">
                <a:solidFill>
                  <a:schemeClr val="accent2">
                    <a:lumMod val="50000"/>
                  </a:schemeClr>
                </a:solidFill>
              </a:rPr>
              <a:t>Kirpan (ceremonial sword/dagger)</a:t>
            </a:r>
            <a:r>
              <a:rPr lang="en-US" sz="1400" dirty="0"/>
              <a:t> - </a:t>
            </a:r>
            <a:r>
              <a:rPr lang="en-US" sz="1200" dirty="0"/>
              <a:t>A symbol of courage, dignity, and the duty to protect the weak and stand for justice. It combines “</a:t>
            </a:r>
            <a:r>
              <a:rPr lang="en-US" sz="1200" dirty="0" err="1"/>
              <a:t>kirpa</a:t>
            </a:r>
            <a:r>
              <a:rPr lang="en-US" sz="1200" dirty="0"/>
              <a:t>” (mercy) and “</a:t>
            </a:r>
            <a:r>
              <a:rPr lang="en-US" sz="1200" dirty="0" err="1"/>
              <a:t>aan</a:t>
            </a:r>
            <a:r>
              <a:rPr lang="en-US" sz="1200" dirty="0"/>
              <a:t>” (honor), pointing to the calling to be compassionate yet brave in defending others.</a:t>
            </a:r>
            <a:endParaRPr lang="en-US" sz="1400" dirty="0"/>
          </a:p>
          <a:p>
            <a:pPr>
              <a:spcAft>
                <a:spcPts val="900"/>
              </a:spcAft>
            </a:pPr>
            <a:r>
              <a:rPr lang="en-US" sz="1400" dirty="0"/>
              <a:t>Taken together, the 5 Ks publicly identify a Sikh as </a:t>
            </a:r>
            <a:r>
              <a:rPr lang="en-US" sz="1400" b="1" dirty="0"/>
              <a:t>Khalsa </a:t>
            </a:r>
            <a:r>
              <a:rPr lang="en-US" sz="1400" dirty="0"/>
              <a:t>(the Sikh community) and signify a life devoted to God, moral purity, service, and readiness to defend truth and the oppressed.</a:t>
            </a:r>
            <a:endParaRPr lang="en-CA" sz="1400" dirty="0"/>
          </a:p>
        </p:txBody>
      </p:sp>
      <p:sp>
        <p:nvSpPr>
          <p:cNvPr id="5" name="TextBox 4">
            <a:extLst>
              <a:ext uri="{FF2B5EF4-FFF2-40B4-BE49-F238E27FC236}">
                <a16:creationId xmlns:a16="http://schemas.microsoft.com/office/drawing/2014/main" id="{E61D5B71-1CCC-F0E7-1EF9-B2E264480765}"/>
              </a:ext>
            </a:extLst>
          </p:cNvPr>
          <p:cNvSpPr txBox="1"/>
          <p:nvPr/>
        </p:nvSpPr>
        <p:spPr>
          <a:xfrm>
            <a:off x="6315077" y="603656"/>
            <a:ext cx="4067173" cy="461665"/>
          </a:xfrm>
          <a:prstGeom prst="rect">
            <a:avLst/>
          </a:prstGeom>
          <a:noFill/>
        </p:spPr>
        <p:txBody>
          <a:bodyPr wrap="square" rtlCol="0">
            <a:spAutoFit/>
          </a:bodyPr>
          <a:lstStyle/>
          <a:p>
            <a:r>
              <a:rPr lang="en-CA" sz="2400" spc="300" dirty="0">
                <a:solidFill>
                  <a:schemeClr val="accent2">
                    <a:lumMod val="50000"/>
                  </a:schemeClr>
                </a:solidFill>
              </a:rPr>
              <a:t>PRACTICES: THE 5 K’s</a:t>
            </a:r>
            <a:endParaRPr lang="en-CA" spc="300" dirty="0">
              <a:solidFill>
                <a:schemeClr val="accent2">
                  <a:lumMod val="50000"/>
                </a:schemeClr>
              </a:solidFill>
            </a:endParaRPr>
          </a:p>
        </p:txBody>
      </p:sp>
      <p:pic>
        <p:nvPicPr>
          <p:cNvPr id="7" name="Picture 6">
            <a:extLst>
              <a:ext uri="{FF2B5EF4-FFF2-40B4-BE49-F238E27FC236}">
                <a16:creationId xmlns:a16="http://schemas.microsoft.com/office/drawing/2014/main" id="{1C331CAA-4D20-FDAF-3D12-87AFCBFAB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2" y="1231828"/>
            <a:ext cx="733425" cy="733425"/>
          </a:xfrm>
          <a:prstGeom prst="rect">
            <a:avLst/>
          </a:prstGeom>
        </p:spPr>
      </p:pic>
      <p:pic>
        <p:nvPicPr>
          <p:cNvPr id="8" name="Picture 7">
            <a:extLst>
              <a:ext uri="{FF2B5EF4-FFF2-40B4-BE49-F238E27FC236}">
                <a16:creationId xmlns:a16="http://schemas.microsoft.com/office/drawing/2014/main" id="{89C7E1E9-7924-91C6-2D28-80E8BD822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49" y="2108128"/>
            <a:ext cx="485777" cy="485777"/>
          </a:xfrm>
          <a:prstGeom prst="rect">
            <a:avLst/>
          </a:prstGeom>
        </p:spPr>
      </p:pic>
      <p:pic>
        <p:nvPicPr>
          <p:cNvPr id="10" name="Picture 9">
            <a:extLst>
              <a:ext uri="{FF2B5EF4-FFF2-40B4-BE49-F238E27FC236}">
                <a16:creationId xmlns:a16="http://schemas.microsoft.com/office/drawing/2014/main" id="{9A02BFB2-F4B4-1017-B9C3-DFF2F92BCC8A}"/>
              </a:ext>
            </a:extLst>
          </p:cNvPr>
          <p:cNvPicPr>
            <a:picLocks noChangeAspect="1"/>
          </p:cNvPicPr>
          <p:nvPr/>
        </p:nvPicPr>
        <p:blipFill>
          <a:blip r:embed="rId4">
            <a:extLst>
              <a:ext uri="{28A0092B-C50C-407E-A947-70E740481C1C}">
                <a14:useLocalDpi xmlns:a14="http://schemas.microsoft.com/office/drawing/2010/main" val="0"/>
              </a:ext>
            </a:extLst>
          </a:blip>
          <a:srcRect l="8452" t="8123" r="5985" b="8074"/>
          <a:stretch>
            <a:fillRect/>
          </a:stretch>
        </p:blipFill>
        <p:spPr>
          <a:xfrm>
            <a:off x="6464172" y="2843212"/>
            <a:ext cx="449785" cy="440532"/>
          </a:xfrm>
          <a:prstGeom prst="rect">
            <a:avLst/>
          </a:prstGeom>
        </p:spPr>
      </p:pic>
      <p:pic>
        <p:nvPicPr>
          <p:cNvPr id="12" name="Picture 11">
            <a:extLst>
              <a:ext uri="{FF2B5EF4-FFF2-40B4-BE49-F238E27FC236}">
                <a16:creationId xmlns:a16="http://schemas.microsoft.com/office/drawing/2014/main" id="{99EA96A1-B74F-DCAE-5A1D-E75A2CA58FEA}"/>
              </a:ext>
            </a:extLst>
          </p:cNvPr>
          <p:cNvPicPr>
            <a:picLocks noChangeAspect="1"/>
          </p:cNvPicPr>
          <p:nvPr/>
        </p:nvPicPr>
        <p:blipFill>
          <a:blip r:embed="rId5">
            <a:extLst>
              <a:ext uri="{28A0092B-C50C-407E-A947-70E740481C1C}">
                <a14:useLocalDpi xmlns:a14="http://schemas.microsoft.com/office/drawing/2010/main" val="0"/>
              </a:ext>
            </a:extLst>
          </a:blip>
          <a:srcRect l="6612" t="12118" r="6612" b="14163"/>
          <a:stretch>
            <a:fillRect/>
          </a:stretch>
        </p:blipFill>
        <p:spPr>
          <a:xfrm>
            <a:off x="6406605" y="3933919"/>
            <a:ext cx="507352" cy="431007"/>
          </a:xfrm>
          <a:prstGeom prst="rect">
            <a:avLst/>
          </a:prstGeom>
        </p:spPr>
      </p:pic>
      <p:pic>
        <p:nvPicPr>
          <p:cNvPr id="14" name="Picture 13">
            <a:extLst>
              <a:ext uri="{FF2B5EF4-FFF2-40B4-BE49-F238E27FC236}">
                <a16:creationId xmlns:a16="http://schemas.microsoft.com/office/drawing/2014/main" id="{EC292A58-3525-F93C-0433-FB8D483E23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172" y="4800867"/>
            <a:ext cx="449785" cy="428467"/>
          </a:xfrm>
          <a:prstGeom prst="rect">
            <a:avLst/>
          </a:prstGeom>
        </p:spPr>
      </p:pic>
      <p:sp>
        <p:nvSpPr>
          <p:cNvPr id="9" name="TextBox 8">
            <a:extLst>
              <a:ext uri="{FF2B5EF4-FFF2-40B4-BE49-F238E27FC236}">
                <a16:creationId xmlns:a16="http://schemas.microsoft.com/office/drawing/2014/main" id="{A31348E2-CE75-397F-7A84-328071017B1C}"/>
              </a:ext>
            </a:extLst>
          </p:cNvPr>
          <p:cNvSpPr txBox="1"/>
          <p:nvPr/>
        </p:nvSpPr>
        <p:spPr>
          <a:xfrm>
            <a:off x="5724525" y="6474485"/>
            <a:ext cx="6096000" cy="230832"/>
          </a:xfrm>
          <a:prstGeom prst="rect">
            <a:avLst/>
          </a:prstGeom>
          <a:noFill/>
        </p:spPr>
        <p:txBody>
          <a:bodyPr wrap="square">
            <a:spAutoFit/>
          </a:bodyPr>
          <a:lstStyle/>
          <a:p>
            <a:pPr algn="r"/>
            <a:r>
              <a:rPr lang="en-CA" sz="900" dirty="0">
                <a:solidFill>
                  <a:schemeClr val="tx1">
                    <a:lumMod val="50000"/>
                    <a:lumOff val="50000"/>
                  </a:schemeClr>
                </a:solidFill>
              </a:rPr>
              <a:t>© PAOC MISSION CANADA, ALL RIGHTS RESERVED</a:t>
            </a:r>
            <a:endParaRPr lang="en-CA" sz="900" dirty="0"/>
          </a:p>
        </p:txBody>
      </p:sp>
    </p:spTree>
    <p:extLst>
      <p:ext uri="{BB962C8B-B14F-4D97-AF65-F5344CB8AC3E}">
        <p14:creationId xmlns:p14="http://schemas.microsoft.com/office/powerpoint/2010/main" val="246748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4485-6FB9-DE86-6BF5-3F67FC2D09B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CB9A97-3538-C5F0-F263-60AF9327739C}"/>
              </a:ext>
            </a:extLst>
          </p:cNvPr>
          <p:cNvSpPr txBox="1"/>
          <p:nvPr/>
        </p:nvSpPr>
        <p:spPr>
          <a:xfrm>
            <a:off x="670077" y="613181"/>
            <a:ext cx="10569423" cy="461665"/>
          </a:xfrm>
          <a:prstGeom prst="rect">
            <a:avLst/>
          </a:prstGeom>
          <a:noFill/>
        </p:spPr>
        <p:txBody>
          <a:bodyPr wrap="square" rtlCol="0">
            <a:spAutoFit/>
          </a:bodyPr>
          <a:lstStyle/>
          <a:p>
            <a:r>
              <a:rPr lang="en-CA" sz="2400" spc="300" dirty="0">
                <a:solidFill>
                  <a:schemeClr val="accent2">
                    <a:lumMod val="50000"/>
                  </a:schemeClr>
                </a:solidFill>
              </a:rPr>
              <a:t>A COMPARISON OF THEOLOGY AND PRACTICES</a:t>
            </a:r>
            <a:endParaRPr lang="en-CA" spc="300" dirty="0">
              <a:solidFill>
                <a:schemeClr val="accent2">
                  <a:lumMod val="50000"/>
                </a:schemeClr>
              </a:solidFill>
            </a:endParaRPr>
          </a:p>
        </p:txBody>
      </p:sp>
      <p:graphicFrame>
        <p:nvGraphicFramePr>
          <p:cNvPr id="6" name="Table 5">
            <a:extLst>
              <a:ext uri="{FF2B5EF4-FFF2-40B4-BE49-F238E27FC236}">
                <a16:creationId xmlns:a16="http://schemas.microsoft.com/office/drawing/2014/main" id="{3188E2E2-308C-0943-5CDF-B9FA7EA488B1}"/>
              </a:ext>
            </a:extLst>
          </p:cNvPr>
          <p:cNvGraphicFramePr>
            <a:graphicFrameLocks noGrp="1"/>
          </p:cNvGraphicFramePr>
          <p:nvPr>
            <p:extLst>
              <p:ext uri="{D42A27DB-BD31-4B8C-83A1-F6EECF244321}">
                <p14:modId xmlns:p14="http://schemas.microsoft.com/office/powerpoint/2010/main" val="1644151437"/>
              </p:ext>
            </p:extLst>
          </p:nvPr>
        </p:nvGraphicFramePr>
        <p:xfrm>
          <a:off x="755802" y="1203960"/>
          <a:ext cx="10569423" cy="3337560"/>
        </p:xfrm>
        <a:graphic>
          <a:graphicData uri="http://schemas.openxmlformats.org/drawingml/2006/table">
            <a:tbl>
              <a:tblPr firstRow="1" bandRow="1">
                <a:tableStyleId>{37CE84F3-28C3-443E-9E96-99CF82512B78}</a:tableStyleId>
              </a:tblPr>
              <a:tblGrid>
                <a:gridCol w="1673073">
                  <a:extLst>
                    <a:ext uri="{9D8B030D-6E8A-4147-A177-3AD203B41FA5}">
                      <a16:colId xmlns:a16="http://schemas.microsoft.com/office/drawing/2014/main" val="2910648966"/>
                    </a:ext>
                  </a:extLst>
                </a:gridCol>
                <a:gridCol w="4391025">
                  <a:extLst>
                    <a:ext uri="{9D8B030D-6E8A-4147-A177-3AD203B41FA5}">
                      <a16:colId xmlns:a16="http://schemas.microsoft.com/office/drawing/2014/main" val="2866796145"/>
                    </a:ext>
                  </a:extLst>
                </a:gridCol>
                <a:gridCol w="4505325">
                  <a:extLst>
                    <a:ext uri="{9D8B030D-6E8A-4147-A177-3AD203B41FA5}">
                      <a16:colId xmlns:a16="http://schemas.microsoft.com/office/drawing/2014/main" val="4228361200"/>
                    </a:ext>
                  </a:extLst>
                </a:gridCol>
              </a:tblGrid>
              <a:tr h="370840">
                <a:tc>
                  <a:txBody>
                    <a:bodyPr/>
                    <a:lstStyle/>
                    <a:p>
                      <a:r>
                        <a:rPr lang="en-CA" sz="1200" dirty="0"/>
                        <a:t>ASPECT</a:t>
                      </a:r>
                    </a:p>
                  </a:txBody>
                  <a:tcPr anchor="ctr"/>
                </a:tc>
                <a:tc>
                  <a:txBody>
                    <a:bodyPr/>
                    <a:lstStyle/>
                    <a:p>
                      <a:r>
                        <a:rPr lang="en-CA" sz="1200" dirty="0"/>
                        <a:t>SIKHISM</a:t>
                      </a:r>
                    </a:p>
                  </a:txBody>
                  <a:tcPr anchor="ctr"/>
                </a:tc>
                <a:tc>
                  <a:txBody>
                    <a:bodyPr/>
                    <a:lstStyle/>
                    <a:p>
                      <a:r>
                        <a:rPr lang="en-CA" sz="1200" dirty="0"/>
                        <a:t>CHRISTIANITY </a:t>
                      </a:r>
                    </a:p>
                  </a:txBody>
                  <a:tcPr anchor="ctr"/>
                </a:tc>
                <a:extLst>
                  <a:ext uri="{0D108BD9-81ED-4DB2-BD59-A6C34878D82A}">
                    <a16:rowId xmlns:a16="http://schemas.microsoft.com/office/drawing/2014/main" val="1248236072"/>
                  </a:ext>
                </a:extLst>
              </a:tr>
              <a:tr h="370840">
                <a:tc>
                  <a:txBody>
                    <a:bodyPr/>
                    <a:lstStyle/>
                    <a:p>
                      <a:r>
                        <a:rPr lang="en-CA" sz="1200" dirty="0"/>
                        <a:t>God</a:t>
                      </a:r>
                    </a:p>
                  </a:txBody>
                  <a:tcPr anchor="ctr"/>
                </a:tc>
                <a:tc>
                  <a:txBody>
                    <a:bodyPr/>
                    <a:lstStyle/>
                    <a:p>
                      <a:r>
                        <a:rPr lang="en-CA" sz="1200" dirty="0"/>
                        <a:t>Ik Onkar (one formless creator), Waheguru (wonderous teacher) </a:t>
                      </a:r>
                    </a:p>
                  </a:txBody>
                  <a:tcPr anchor="ctr"/>
                </a:tc>
                <a:tc>
                  <a:txBody>
                    <a:bodyPr/>
                    <a:lstStyle/>
                    <a:p>
                      <a:r>
                        <a:rPr lang="en-CA" sz="1200" dirty="0"/>
                        <a:t>Trinity (one being in three persons, Father Son &amp; Holy Spirit) </a:t>
                      </a:r>
                    </a:p>
                  </a:txBody>
                  <a:tcPr anchor="ctr"/>
                </a:tc>
                <a:extLst>
                  <a:ext uri="{0D108BD9-81ED-4DB2-BD59-A6C34878D82A}">
                    <a16:rowId xmlns:a16="http://schemas.microsoft.com/office/drawing/2014/main" val="2894427902"/>
                  </a:ext>
                </a:extLst>
              </a:tr>
              <a:tr h="370840">
                <a:tc>
                  <a:txBody>
                    <a:bodyPr/>
                    <a:lstStyle/>
                    <a:p>
                      <a:r>
                        <a:rPr lang="en-CA" sz="1200" dirty="0"/>
                        <a:t>Scripture</a:t>
                      </a:r>
                    </a:p>
                  </a:txBody>
                  <a:tcPr anchor="ctr"/>
                </a:tc>
                <a:tc>
                  <a:txBody>
                    <a:bodyPr/>
                    <a:lstStyle/>
                    <a:p>
                      <a:r>
                        <a:rPr lang="en-CA" sz="1200" dirty="0"/>
                        <a:t>Guru Granth Sahib (eternal living Guru) </a:t>
                      </a:r>
                    </a:p>
                  </a:txBody>
                  <a:tcPr anchor="ctr"/>
                </a:tc>
                <a:tc>
                  <a:txBody>
                    <a:bodyPr/>
                    <a:lstStyle/>
                    <a:p>
                      <a:r>
                        <a:rPr lang="en-CA" sz="1200" dirty="0"/>
                        <a:t>Holy Bible, inerrant in the original manuscripts </a:t>
                      </a:r>
                    </a:p>
                  </a:txBody>
                  <a:tcPr anchor="ctr"/>
                </a:tc>
                <a:extLst>
                  <a:ext uri="{0D108BD9-81ED-4DB2-BD59-A6C34878D82A}">
                    <a16:rowId xmlns:a16="http://schemas.microsoft.com/office/drawing/2014/main" val="3696868849"/>
                  </a:ext>
                </a:extLst>
              </a:tr>
              <a:tr h="370840">
                <a:tc>
                  <a:txBody>
                    <a:bodyPr/>
                    <a:lstStyle/>
                    <a:p>
                      <a:r>
                        <a:rPr lang="en-CA" sz="1200" dirty="0"/>
                        <a:t>Salvation</a:t>
                      </a:r>
                    </a:p>
                  </a:txBody>
                  <a:tcPr anchor="ctr"/>
                </a:tc>
                <a:tc>
                  <a:txBody>
                    <a:bodyPr/>
                    <a:lstStyle/>
                    <a:p>
                      <a:r>
                        <a:rPr lang="en-CA" sz="1200" dirty="0"/>
                        <a:t>Meditation on God, good deeds, grace</a:t>
                      </a:r>
                    </a:p>
                  </a:txBody>
                  <a:tcPr anchor="ctr"/>
                </a:tc>
                <a:tc>
                  <a:txBody>
                    <a:bodyPr/>
                    <a:lstStyle/>
                    <a:p>
                      <a:r>
                        <a:rPr lang="en-CA" sz="1200" dirty="0"/>
                        <a:t>Faith alone in Jesus Christ, manifested in a life of submission</a:t>
                      </a:r>
                    </a:p>
                  </a:txBody>
                  <a:tcPr anchor="ctr"/>
                </a:tc>
                <a:extLst>
                  <a:ext uri="{0D108BD9-81ED-4DB2-BD59-A6C34878D82A}">
                    <a16:rowId xmlns:a16="http://schemas.microsoft.com/office/drawing/2014/main" val="669728877"/>
                  </a:ext>
                </a:extLst>
              </a:tr>
              <a:tr h="370840">
                <a:tc>
                  <a:txBody>
                    <a:bodyPr/>
                    <a:lstStyle/>
                    <a:p>
                      <a:r>
                        <a:rPr lang="en-CA" sz="1200" dirty="0"/>
                        <a:t>Initiation</a:t>
                      </a:r>
                    </a:p>
                  </a:txBody>
                  <a:tcPr anchor="ctr"/>
                </a:tc>
                <a:tc>
                  <a:txBody>
                    <a:bodyPr/>
                    <a:lstStyle/>
                    <a:p>
                      <a:r>
                        <a:rPr lang="en-CA" sz="1200" dirty="0"/>
                        <a:t>Amrit Sanchar (keeping the 5 Ks) </a:t>
                      </a:r>
                    </a:p>
                  </a:txBody>
                  <a:tcPr anchor="ctr"/>
                </a:tc>
                <a:tc>
                  <a:txBody>
                    <a:bodyPr/>
                    <a:lstStyle/>
                    <a:p>
                      <a:r>
                        <a:rPr lang="en-CA" sz="1200" dirty="0"/>
                        <a:t>Believer’s faith confession and water baptism </a:t>
                      </a:r>
                    </a:p>
                  </a:txBody>
                  <a:tcPr anchor="ctr"/>
                </a:tc>
                <a:extLst>
                  <a:ext uri="{0D108BD9-81ED-4DB2-BD59-A6C34878D82A}">
                    <a16:rowId xmlns:a16="http://schemas.microsoft.com/office/drawing/2014/main" val="3289796434"/>
                  </a:ext>
                </a:extLst>
              </a:tr>
              <a:tr h="370840">
                <a:tc>
                  <a:txBody>
                    <a:bodyPr/>
                    <a:lstStyle/>
                    <a:p>
                      <a:r>
                        <a:rPr lang="en-CA" sz="1200" dirty="0"/>
                        <a:t>Worship</a:t>
                      </a:r>
                    </a:p>
                  </a:txBody>
                  <a:tcPr anchor="ctr"/>
                </a:tc>
                <a:tc>
                  <a:txBody>
                    <a:bodyPr/>
                    <a:lstStyle/>
                    <a:p>
                      <a:r>
                        <a:rPr lang="en-CA" sz="1200" dirty="0"/>
                        <a:t>Kirtan, Langar at a Gurdwara</a:t>
                      </a:r>
                    </a:p>
                  </a:txBody>
                  <a:tcPr anchor="ctr"/>
                </a:tc>
                <a:tc>
                  <a:txBody>
                    <a:bodyPr/>
                    <a:lstStyle/>
                    <a:p>
                      <a:r>
                        <a:rPr lang="en-CA" sz="1200" dirty="0"/>
                        <a:t>Personal and communal, sermons, singing, prayer, communion</a:t>
                      </a:r>
                    </a:p>
                  </a:txBody>
                  <a:tcPr anchor="ctr"/>
                </a:tc>
                <a:extLst>
                  <a:ext uri="{0D108BD9-81ED-4DB2-BD59-A6C34878D82A}">
                    <a16:rowId xmlns:a16="http://schemas.microsoft.com/office/drawing/2014/main" val="113254859"/>
                  </a:ext>
                </a:extLst>
              </a:tr>
              <a:tr h="370840">
                <a:tc>
                  <a:txBody>
                    <a:bodyPr/>
                    <a:lstStyle/>
                    <a:p>
                      <a:r>
                        <a:rPr lang="en-CA" sz="1200" dirty="0"/>
                        <a:t>Diet</a:t>
                      </a:r>
                    </a:p>
                  </a:txBody>
                  <a:tcPr anchor="ctr"/>
                </a:tc>
                <a:tc>
                  <a:txBody>
                    <a:bodyPr/>
                    <a:lstStyle/>
                    <a:p>
                      <a:r>
                        <a:rPr lang="en-CA" sz="1200" dirty="0"/>
                        <a:t>Often vegetarian, no ritual slaughter of animals </a:t>
                      </a:r>
                    </a:p>
                  </a:txBody>
                  <a:tcPr anchor="ctr"/>
                </a:tc>
                <a:tc>
                  <a:txBody>
                    <a:bodyPr/>
                    <a:lstStyle/>
                    <a:p>
                      <a:r>
                        <a:rPr lang="en-CA" sz="1200" dirty="0"/>
                        <a:t>No biblical restrictions</a:t>
                      </a:r>
                    </a:p>
                  </a:txBody>
                  <a:tcPr anchor="ctr"/>
                </a:tc>
                <a:extLst>
                  <a:ext uri="{0D108BD9-81ED-4DB2-BD59-A6C34878D82A}">
                    <a16:rowId xmlns:a16="http://schemas.microsoft.com/office/drawing/2014/main" val="268603254"/>
                  </a:ext>
                </a:extLst>
              </a:tr>
              <a:tr h="370840">
                <a:tc>
                  <a:txBody>
                    <a:bodyPr/>
                    <a:lstStyle/>
                    <a:p>
                      <a:r>
                        <a:rPr lang="en-CA" sz="1200" dirty="0"/>
                        <a:t>Service</a:t>
                      </a:r>
                    </a:p>
                  </a:txBody>
                  <a:tcPr anchor="ctr"/>
                </a:tc>
                <a:tc>
                  <a:txBody>
                    <a:bodyPr/>
                    <a:lstStyle/>
                    <a:p>
                      <a:r>
                        <a:rPr lang="en-CA" sz="1200" dirty="0"/>
                        <a:t>Seva (selfless community service) </a:t>
                      </a:r>
                    </a:p>
                  </a:txBody>
                  <a:tcPr anchor="ctr"/>
                </a:tc>
                <a:tc>
                  <a:txBody>
                    <a:bodyPr/>
                    <a:lstStyle/>
                    <a:p>
                      <a:r>
                        <a:rPr lang="en-CA" sz="1200" dirty="0"/>
                        <a:t>Charitable giving and serving others, missions, etc. </a:t>
                      </a:r>
                    </a:p>
                  </a:txBody>
                  <a:tcPr anchor="ctr"/>
                </a:tc>
                <a:extLst>
                  <a:ext uri="{0D108BD9-81ED-4DB2-BD59-A6C34878D82A}">
                    <a16:rowId xmlns:a16="http://schemas.microsoft.com/office/drawing/2014/main" val="1122459865"/>
                  </a:ext>
                </a:extLst>
              </a:tr>
              <a:tr h="370840">
                <a:tc>
                  <a:txBody>
                    <a:bodyPr/>
                    <a:lstStyle/>
                    <a:p>
                      <a:r>
                        <a:rPr lang="en-CA" sz="1200" dirty="0"/>
                        <a:t>Equality</a:t>
                      </a:r>
                    </a:p>
                  </a:txBody>
                  <a:tcPr anchor="ctr"/>
                </a:tc>
                <a:tc>
                  <a:txBody>
                    <a:bodyPr/>
                    <a:lstStyle/>
                    <a:p>
                      <a:r>
                        <a:rPr lang="en-CA" sz="1200" dirty="0"/>
                        <a:t>All equal, no castes or gender hierarchy</a:t>
                      </a:r>
                    </a:p>
                  </a:txBody>
                  <a:tcPr anchor="ctr"/>
                </a:tc>
                <a:tc>
                  <a:txBody>
                    <a:bodyPr/>
                    <a:lstStyle/>
                    <a:p>
                      <a:r>
                        <a:rPr lang="en-CA" sz="1200" dirty="0"/>
                        <a:t>All are equal in Christ </a:t>
                      </a:r>
                    </a:p>
                  </a:txBody>
                  <a:tcPr anchor="ctr"/>
                </a:tc>
                <a:extLst>
                  <a:ext uri="{0D108BD9-81ED-4DB2-BD59-A6C34878D82A}">
                    <a16:rowId xmlns:a16="http://schemas.microsoft.com/office/drawing/2014/main" val="3781088219"/>
                  </a:ext>
                </a:extLst>
              </a:tr>
            </a:tbl>
          </a:graphicData>
        </a:graphic>
      </p:graphicFrame>
      <p:sp>
        <p:nvSpPr>
          <p:cNvPr id="11" name="TextBox 10">
            <a:extLst>
              <a:ext uri="{FF2B5EF4-FFF2-40B4-BE49-F238E27FC236}">
                <a16:creationId xmlns:a16="http://schemas.microsoft.com/office/drawing/2014/main" id="{BBD0671C-A33B-0D9B-9712-77BA6198C157}"/>
              </a:ext>
            </a:extLst>
          </p:cNvPr>
          <p:cNvSpPr txBox="1"/>
          <p:nvPr/>
        </p:nvSpPr>
        <p:spPr>
          <a:xfrm>
            <a:off x="3937151" y="5318760"/>
            <a:ext cx="7388074" cy="1200329"/>
          </a:xfrm>
          <a:prstGeom prst="rect">
            <a:avLst/>
          </a:prstGeom>
          <a:noFill/>
        </p:spPr>
        <p:txBody>
          <a:bodyPr wrap="square" rtlCol="0">
            <a:spAutoFit/>
          </a:bodyPr>
          <a:lstStyle/>
          <a:p>
            <a:r>
              <a:rPr lang="en-US" sz="1200" dirty="0"/>
              <a:t>​</a:t>
            </a:r>
            <a:r>
              <a:rPr lang="en-US" sz="1200" b="1" dirty="0"/>
              <a:t>Definition of Salvation: </a:t>
            </a:r>
            <a:r>
              <a:rPr lang="en-US" sz="1200" dirty="0"/>
              <a:t>Sikhism teaches that salvation, or </a:t>
            </a:r>
            <a:r>
              <a:rPr lang="en-US" sz="1200" i="1" dirty="0" err="1"/>
              <a:t>mukti</a:t>
            </a:r>
            <a:r>
              <a:rPr lang="en-US" sz="1200" dirty="0"/>
              <a:t>, is liberation from the cycle of birth and death (</a:t>
            </a:r>
            <a:r>
              <a:rPr lang="en-US" sz="1200" i="1" dirty="0"/>
              <a:t>samsara</a:t>
            </a:r>
            <a:r>
              <a:rPr lang="en-US" sz="1200" dirty="0"/>
              <a:t>), achieved through realizing one's unity with Waheguru (God).  Mukti means release from bondage like ignorance, ego (</a:t>
            </a:r>
            <a:r>
              <a:rPr lang="en-US" sz="1200" i="1" dirty="0" err="1"/>
              <a:t>haumai</a:t>
            </a:r>
            <a:r>
              <a:rPr lang="en-US" sz="1200" dirty="0"/>
              <a:t>), illusion (</a:t>
            </a:r>
            <a:r>
              <a:rPr lang="en-US" sz="1200" i="1" dirty="0"/>
              <a:t>maya</a:t>
            </a:r>
            <a:r>
              <a:rPr lang="en-US" sz="1200" dirty="0"/>
              <a:t>), and suffering, leading to the fullest realization of the self as one with the divine. Unlike Christian salvation focused on sin's redemption, it emphasizes positive enlightenment and transcendence over negatives like guilt. It is </a:t>
            </a:r>
            <a:r>
              <a:rPr lang="en-US" sz="1200" i="1" dirty="0" err="1"/>
              <a:t>jivan</a:t>
            </a:r>
            <a:r>
              <a:rPr lang="en-US" sz="1200" i="1" dirty="0"/>
              <a:t> </a:t>
            </a:r>
            <a:r>
              <a:rPr lang="en-US" sz="1200" i="1" dirty="0" err="1"/>
              <a:t>mukti</a:t>
            </a:r>
            <a:r>
              <a:rPr lang="en-US" sz="1200" dirty="0"/>
              <a:t> (liberation while alive), attainable in this life, not just after death.</a:t>
            </a:r>
          </a:p>
        </p:txBody>
      </p:sp>
      <p:sp>
        <p:nvSpPr>
          <p:cNvPr id="3" name="TextBox 2">
            <a:extLst>
              <a:ext uri="{FF2B5EF4-FFF2-40B4-BE49-F238E27FC236}">
                <a16:creationId xmlns:a16="http://schemas.microsoft.com/office/drawing/2014/main" id="{59208B09-0A38-F08D-4667-7ED2A4FD6774}"/>
              </a:ext>
            </a:extLst>
          </p:cNvPr>
          <p:cNvSpPr txBox="1"/>
          <p:nvPr/>
        </p:nvSpPr>
        <p:spPr>
          <a:xfrm>
            <a:off x="3927626" y="4823460"/>
            <a:ext cx="6578449" cy="461665"/>
          </a:xfrm>
          <a:prstGeom prst="rect">
            <a:avLst/>
          </a:prstGeom>
          <a:noFill/>
        </p:spPr>
        <p:txBody>
          <a:bodyPr wrap="square" rtlCol="0">
            <a:spAutoFit/>
          </a:bodyPr>
          <a:lstStyle/>
          <a:p>
            <a:r>
              <a:rPr lang="en-CA" sz="2400" spc="300" dirty="0">
                <a:solidFill>
                  <a:schemeClr val="accent2">
                    <a:lumMod val="50000"/>
                  </a:schemeClr>
                </a:solidFill>
              </a:rPr>
              <a:t>MUKTI ~ SALVATION IN SIKH THOUGHT</a:t>
            </a:r>
            <a:endParaRPr lang="en-CA" spc="300" dirty="0">
              <a:solidFill>
                <a:schemeClr val="accent2">
                  <a:lumMod val="50000"/>
                </a:schemeClr>
              </a:solidFill>
            </a:endParaRPr>
          </a:p>
        </p:txBody>
      </p:sp>
      <p:pic>
        <p:nvPicPr>
          <p:cNvPr id="1026" name="Picture 2">
            <a:extLst>
              <a:ext uri="{FF2B5EF4-FFF2-40B4-BE49-F238E27FC236}">
                <a16:creationId xmlns:a16="http://schemas.microsoft.com/office/drawing/2014/main" id="{1794C878-B928-2A02-B0A5-2F602A1CC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02" y="4947285"/>
            <a:ext cx="2857500" cy="1476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F49E93-3B6F-B643-DC09-65601D45C8B1}"/>
              </a:ext>
            </a:extLst>
          </p:cNvPr>
          <p:cNvSpPr txBox="1"/>
          <p:nvPr/>
        </p:nvSpPr>
        <p:spPr>
          <a:xfrm>
            <a:off x="5724525" y="6474485"/>
            <a:ext cx="6096000" cy="230832"/>
          </a:xfrm>
          <a:prstGeom prst="rect">
            <a:avLst/>
          </a:prstGeom>
          <a:noFill/>
        </p:spPr>
        <p:txBody>
          <a:bodyPr wrap="square">
            <a:spAutoFit/>
          </a:bodyPr>
          <a:lstStyle/>
          <a:p>
            <a:pPr algn="r"/>
            <a:r>
              <a:rPr lang="en-CA" sz="900" dirty="0">
                <a:solidFill>
                  <a:schemeClr val="tx1">
                    <a:lumMod val="50000"/>
                    <a:lumOff val="50000"/>
                  </a:schemeClr>
                </a:solidFill>
              </a:rPr>
              <a:t>© PAOC MISSION CANADA, ALL RIGHTS RESERVED</a:t>
            </a:r>
            <a:endParaRPr lang="en-CA" sz="900" dirty="0"/>
          </a:p>
        </p:txBody>
      </p:sp>
    </p:spTree>
    <p:extLst>
      <p:ext uri="{BB962C8B-B14F-4D97-AF65-F5344CB8AC3E}">
        <p14:creationId xmlns:p14="http://schemas.microsoft.com/office/powerpoint/2010/main" val="1200418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B74D8-E9C8-D509-3EAE-F5DBDEB0D22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11425C9-2061-9BEA-B634-1F8DB48DF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98E687D-D9A0-CA9D-5AC2-7B9471969952}"/>
              </a:ext>
            </a:extLst>
          </p:cNvPr>
          <p:cNvPicPr>
            <a:picLocks noChangeAspect="1"/>
          </p:cNvPicPr>
          <p:nvPr/>
        </p:nvPicPr>
        <p:blipFill>
          <a:blip r:embed="rId2">
            <a:extLst>
              <a:ext uri="{28A0092B-C50C-407E-A947-70E740481C1C}">
                <a14:useLocalDpi xmlns:a14="http://schemas.microsoft.com/office/drawing/2010/main" val="0"/>
              </a:ext>
            </a:extLst>
          </a:blip>
          <a:srcRect l="40608" t="-1" r="18663" b="-1"/>
          <a:stretch>
            <a:fillRect/>
          </a:stretch>
        </p:blipFill>
        <p:spPr>
          <a:xfrm>
            <a:off x="-15497" y="10"/>
            <a:ext cx="4184542" cy="6857990"/>
          </a:xfrm>
          <a:prstGeom prst="rect">
            <a:avLst/>
          </a:prstGeom>
        </p:spPr>
      </p:pic>
      <p:sp>
        <p:nvSpPr>
          <p:cNvPr id="13" name="Rectangle 12">
            <a:extLst>
              <a:ext uri="{FF2B5EF4-FFF2-40B4-BE49-F238E27FC236}">
                <a16:creationId xmlns:a16="http://schemas.microsoft.com/office/drawing/2014/main" id="{50B3CDBC-6FB6-0F7C-B76F-8245D331D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8F9FC1-8DA1-E073-5520-41176DA0796B}"/>
              </a:ext>
            </a:extLst>
          </p:cNvPr>
          <p:cNvSpPr/>
          <p:nvPr/>
        </p:nvSpPr>
        <p:spPr>
          <a:xfrm>
            <a:off x="2244091" y="-143360"/>
            <a:ext cx="2045776" cy="7144719"/>
          </a:xfrm>
          <a:prstGeom prst="rect">
            <a:avLst/>
          </a:prstGeom>
          <a:gradFill flip="none" rotWithShape="1">
            <a:gsLst>
              <a:gs pos="6000">
                <a:schemeClr val="bg1">
                  <a:lumMod val="100000"/>
                </a:schemeClr>
              </a:gs>
              <a:gs pos="100000">
                <a:schemeClr val="accent1">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 name="Group 1">
            <a:extLst>
              <a:ext uri="{FF2B5EF4-FFF2-40B4-BE49-F238E27FC236}">
                <a16:creationId xmlns:a16="http://schemas.microsoft.com/office/drawing/2014/main" id="{FE0BB825-CAA4-A0AD-DB46-A2234DCE9DBF}"/>
              </a:ext>
            </a:extLst>
          </p:cNvPr>
          <p:cNvGrpSpPr/>
          <p:nvPr/>
        </p:nvGrpSpPr>
        <p:grpSpPr>
          <a:xfrm>
            <a:off x="4862827" y="823453"/>
            <a:ext cx="6753163" cy="4791991"/>
            <a:chOff x="4862827" y="1033003"/>
            <a:chExt cx="6753163" cy="4791991"/>
          </a:xfrm>
        </p:grpSpPr>
        <p:sp>
          <p:nvSpPr>
            <p:cNvPr id="3" name="TextBox 2">
              <a:extLst>
                <a:ext uri="{FF2B5EF4-FFF2-40B4-BE49-F238E27FC236}">
                  <a16:creationId xmlns:a16="http://schemas.microsoft.com/office/drawing/2014/main" id="{37DC53BC-8A6B-E2A5-4871-A659BCE49A92}"/>
                </a:ext>
              </a:extLst>
            </p:cNvPr>
            <p:cNvSpPr txBox="1"/>
            <p:nvPr/>
          </p:nvSpPr>
          <p:spPr>
            <a:xfrm>
              <a:off x="4862827" y="1033003"/>
              <a:ext cx="6753163" cy="4791991"/>
            </a:xfrm>
            <a:prstGeom prst="rect">
              <a:avLst/>
            </a:prstGeom>
          </p:spPr>
          <p:txBody>
            <a:bodyPr vert="horz" lIns="91440" tIns="45720" rIns="91440" bIns="45720" rtlCol="0">
              <a:noAutofit/>
            </a:bodyPr>
            <a:lstStyle/>
            <a:p>
              <a:pPr>
                <a:lnSpc>
                  <a:spcPct val="90000"/>
                </a:lnSpc>
                <a:spcAft>
                  <a:spcPts val="600"/>
                </a:spcAft>
              </a:pPr>
              <a:r>
                <a:rPr lang="en-US" sz="2400" dirty="0">
                  <a:solidFill>
                    <a:schemeClr val="accent2">
                      <a:lumMod val="50000"/>
                    </a:schemeClr>
                  </a:solidFill>
                </a:rPr>
                <a:t>Sikh Path to Obtain Mukti (Salvation):</a:t>
              </a:r>
            </a:p>
            <a:p>
              <a:pPr>
                <a:lnSpc>
                  <a:spcPct val="90000"/>
                </a:lnSpc>
                <a:spcAft>
                  <a:spcPts val="600"/>
                </a:spcAft>
              </a:pPr>
              <a:r>
                <a:rPr lang="en-US" sz="1100" dirty="0">
                  <a:solidFill>
                    <a:schemeClr val="accent2">
                      <a:lumMod val="50000"/>
                    </a:schemeClr>
                  </a:solidFill>
                </a:rPr>
                <a:t> </a:t>
              </a:r>
            </a:p>
            <a:p>
              <a:pPr>
                <a:lnSpc>
                  <a:spcPct val="90000"/>
                </a:lnSpc>
                <a:spcAft>
                  <a:spcPts val="600"/>
                </a:spcAft>
              </a:pPr>
              <a:r>
                <a:rPr lang="en-US" sz="1400" dirty="0"/>
                <a:t>Sikhs attain </a:t>
              </a:r>
              <a:r>
                <a:rPr lang="en-US" sz="1400" dirty="0" err="1"/>
                <a:t>mukti</a:t>
              </a:r>
              <a:r>
                <a:rPr lang="en-US" sz="1400" dirty="0"/>
                <a:t> via practicing the </a:t>
              </a:r>
              <a:r>
                <a:rPr lang="en-US" sz="1400" i="1" dirty="0"/>
                <a:t>Three Pillars</a:t>
              </a:r>
              <a:r>
                <a:rPr lang="en-US" sz="1400" dirty="0"/>
                <a:t>: </a:t>
              </a:r>
            </a:p>
            <a:p>
              <a:pPr lvl="2">
                <a:lnSpc>
                  <a:spcPct val="250000"/>
                </a:lnSpc>
                <a:spcAft>
                  <a:spcPts val="600"/>
                </a:spcAft>
              </a:pPr>
              <a:r>
                <a:rPr lang="en-US" sz="1400" i="1" dirty="0"/>
                <a:t>Naam </a:t>
              </a:r>
              <a:r>
                <a:rPr lang="en-US" sz="1400" i="1" dirty="0" err="1"/>
                <a:t>Japna</a:t>
              </a:r>
              <a:r>
                <a:rPr lang="en-US" sz="1400" dirty="0"/>
                <a:t> (meditating on God's Name) </a:t>
              </a:r>
            </a:p>
            <a:p>
              <a:pPr lvl="2">
                <a:lnSpc>
                  <a:spcPct val="250000"/>
                </a:lnSpc>
                <a:spcAft>
                  <a:spcPts val="600"/>
                </a:spcAft>
              </a:pPr>
              <a:r>
                <a:rPr lang="en-US" sz="1400" i="1" dirty="0"/>
                <a:t>Kirat Karni</a:t>
              </a:r>
              <a:r>
                <a:rPr lang="en-US" sz="1400" dirty="0"/>
                <a:t> (honest living), and </a:t>
              </a:r>
            </a:p>
            <a:p>
              <a:pPr lvl="2">
                <a:lnSpc>
                  <a:spcPct val="250000"/>
                </a:lnSpc>
                <a:spcAft>
                  <a:spcPts val="600"/>
                </a:spcAft>
              </a:pPr>
              <a:r>
                <a:rPr lang="en-US" sz="1400" i="1" dirty="0"/>
                <a:t>Vand </a:t>
              </a:r>
              <a:r>
                <a:rPr lang="en-US" sz="1400" i="1" dirty="0" err="1"/>
                <a:t>Chakna</a:t>
              </a:r>
              <a:r>
                <a:rPr lang="en-US" sz="1400" dirty="0"/>
                <a:t> (sharing with others). </a:t>
              </a:r>
            </a:p>
            <a:p>
              <a:pPr>
                <a:lnSpc>
                  <a:spcPct val="90000"/>
                </a:lnSpc>
                <a:spcAft>
                  <a:spcPts val="600"/>
                </a:spcAft>
              </a:pPr>
              <a:endParaRPr lang="en-US" sz="1400" dirty="0"/>
            </a:p>
            <a:p>
              <a:pPr>
                <a:lnSpc>
                  <a:spcPct val="90000"/>
                </a:lnSpc>
                <a:spcAft>
                  <a:spcPts val="1800"/>
                </a:spcAft>
              </a:pPr>
              <a:r>
                <a:rPr lang="en-US" sz="1400" dirty="0">
                  <a:solidFill>
                    <a:schemeClr val="accent2">
                      <a:lumMod val="50000"/>
                    </a:schemeClr>
                  </a:solidFill>
                </a:rPr>
                <a:t>KEY PRACTICES INCLUDE:  </a:t>
              </a:r>
              <a:r>
                <a:rPr lang="en-US" sz="1400" dirty="0"/>
                <a:t>Following Guru's teachings (</a:t>
              </a:r>
              <a:r>
                <a:rPr lang="en-US" sz="1400" i="1" dirty="0"/>
                <a:t>Gurbani</a:t>
              </a:r>
              <a:r>
                <a:rPr lang="en-US" sz="1400" dirty="0"/>
                <a:t>), selfless service (</a:t>
              </a:r>
              <a:r>
                <a:rPr lang="en-US" sz="1400" i="1" dirty="0"/>
                <a:t>seva</a:t>
              </a:r>
              <a:r>
                <a:rPr lang="en-US" sz="1400" dirty="0"/>
                <a:t>), conquering the five vices (lust, anger, greed, attachment, ego), and divine grace (</a:t>
              </a:r>
              <a:r>
                <a:rPr lang="en-US" sz="1400" i="1" dirty="0" err="1"/>
                <a:t>nadar</a:t>
              </a:r>
              <a:r>
                <a:rPr lang="en-US" sz="1400" dirty="0"/>
                <a:t> or </a:t>
              </a:r>
              <a:r>
                <a:rPr lang="en-US" sz="1400" i="1" dirty="0" err="1"/>
                <a:t>hukam</a:t>
              </a:r>
              <a:r>
                <a:rPr lang="en-US" sz="1400" dirty="0"/>
                <a:t>). Effort prepares the soul, but grace grants it: </a:t>
              </a:r>
              <a:r>
                <a:rPr lang="en-US" sz="1400" i="1" dirty="0"/>
                <a:t>"By His Grace one is rid of ego and attains </a:t>
              </a:r>
              <a:r>
                <a:rPr lang="en-US" sz="1400" i="1" dirty="0" err="1"/>
                <a:t>mukti</a:t>
              </a:r>
              <a:r>
                <a:rPr lang="en-US" sz="1400" i="1" dirty="0"/>
                <a:t>" </a:t>
              </a:r>
              <a:r>
                <a:rPr lang="en-US" sz="1400" dirty="0"/>
                <a:t>(SGGS, Ang 1-2, 33, 1058).</a:t>
              </a:r>
            </a:p>
            <a:p>
              <a:pPr>
                <a:lnSpc>
                  <a:spcPct val="90000"/>
                </a:lnSpc>
                <a:spcAft>
                  <a:spcPts val="600"/>
                </a:spcAft>
              </a:pPr>
              <a:r>
                <a:rPr lang="en-US" sz="1400" dirty="0">
                  <a:solidFill>
                    <a:schemeClr val="accent2">
                      <a:lumMod val="50000"/>
                    </a:schemeClr>
                  </a:solidFill>
                </a:rPr>
                <a:t>ULTIMATE STATE AFTER DEATH:  </a:t>
              </a:r>
              <a:r>
                <a:rPr lang="en-US" sz="1400" dirty="0"/>
                <a:t>Post-death, the soul faces judgment based on karma; without </a:t>
              </a:r>
              <a:r>
                <a:rPr lang="en-US" sz="1400" dirty="0" err="1"/>
                <a:t>mukti</a:t>
              </a:r>
              <a:r>
                <a:rPr lang="en-US" sz="1400" dirty="0"/>
                <a:t>, it reincarnates. For the liberated (</a:t>
              </a:r>
              <a:r>
                <a:rPr lang="en-US" sz="1400" i="1" dirty="0" err="1"/>
                <a:t>mukta</a:t>
              </a:r>
              <a:r>
                <a:rPr lang="en-US" sz="1400" dirty="0"/>
                <a:t>), it merges fully with Waheguru (</a:t>
              </a:r>
              <a:r>
                <a:rPr lang="en-US" sz="1400" i="1" dirty="0" err="1"/>
                <a:t>joti</a:t>
              </a:r>
              <a:r>
                <a:rPr lang="en-US" sz="1400" i="1" dirty="0"/>
                <a:t> jot </a:t>
              </a:r>
              <a:r>
                <a:rPr lang="en-US" sz="1400" i="1" dirty="0" err="1"/>
                <a:t>samana</a:t>
              </a:r>
              <a:r>
                <a:rPr lang="en-US" sz="1400" dirty="0"/>
                <a:t>—"light merges into Light"), entering eternal peace, timeless existence (</a:t>
              </a:r>
              <a:r>
                <a:rPr lang="en-US" sz="1400" i="1" dirty="0" err="1"/>
                <a:t>akal</a:t>
              </a:r>
              <a:r>
                <a:rPr lang="en-US" sz="1400" i="1" dirty="0"/>
                <a:t> </a:t>
              </a:r>
              <a:r>
                <a:rPr lang="en-US" sz="1400" i="1" dirty="0" err="1"/>
                <a:t>purakh</a:t>
              </a:r>
              <a:r>
                <a:rPr lang="en-US" sz="1400" dirty="0"/>
                <a:t>), beyond rebirth or suffering. This </a:t>
              </a:r>
              <a:r>
                <a:rPr lang="en-US" sz="1400" i="1" dirty="0" err="1"/>
                <a:t>videha</a:t>
              </a:r>
              <a:r>
                <a:rPr lang="en-US" sz="1400" i="1" dirty="0"/>
                <a:t> </a:t>
              </a:r>
              <a:r>
                <a:rPr lang="en-US" sz="1400" i="1" dirty="0" err="1"/>
                <a:t>mukti</a:t>
              </a:r>
              <a:r>
                <a:rPr lang="en-US" sz="1400" dirty="0"/>
                <a:t> (post-body liberation) is fearless, egoless bliss in divine union.</a:t>
              </a:r>
            </a:p>
          </p:txBody>
        </p:sp>
        <p:pic>
          <p:nvPicPr>
            <p:cNvPr id="8" name="Picture 7">
              <a:extLst>
                <a:ext uri="{FF2B5EF4-FFF2-40B4-BE49-F238E27FC236}">
                  <a16:creationId xmlns:a16="http://schemas.microsoft.com/office/drawing/2014/main" id="{435E18E7-8C6E-C7C4-DB65-4EED7E2E12E3}"/>
                </a:ext>
              </a:extLst>
            </p:cNvPr>
            <p:cNvPicPr>
              <a:picLocks noChangeAspect="1"/>
            </p:cNvPicPr>
            <p:nvPr/>
          </p:nvPicPr>
          <p:blipFill>
            <a:blip r:embed="rId3">
              <a:extLst>
                <a:ext uri="{28A0092B-C50C-407E-A947-70E740481C1C}">
                  <a14:useLocalDpi xmlns:a14="http://schemas.microsoft.com/office/drawing/2010/main" val="0"/>
                </a:ext>
              </a:extLst>
            </a:blip>
            <a:srcRect l="36485" r="38046"/>
            <a:stretch>
              <a:fillRect/>
            </a:stretch>
          </p:blipFill>
          <p:spPr>
            <a:xfrm>
              <a:off x="5370209" y="3290606"/>
              <a:ext cx="340282" cy="432138"/>
            </a:xfrm>
            <a:prstGeom prst="rect">
              <a:avLst/>
            </a:prstGeom>
          </p:spPr>
        </p:pic>
        <p:grpSp>
          <p:nvGrpSpPr>
            <p:cNvPr id="12" name="Group 11">
              <a:extLst>
                <a:ext uri="{FF2B5EF4-FFF2-40B4-BE49-F238E27FC236}">
                  <a16:creationId xmlns:a16="http://schemas.microsoft.com/office/drawing/2014/main" id="{6733898D-3472-1C7C-B7C5-895CDEC895C2}"/>
                </a:ext>
              </a:extLst>
            </p:cNvPr>
            <p:cNvGrpSpPr/>
            <p:nvPr/>
          </p:nvGrpSpPr>
          <p:grpSpPr>
            <a:xfrm>
              <a:off x="5503737" y="2130087"/>
              <a:ext cx="206754" cy="432138"/>
              <a:chOff x="6471456" y="569388"/>
              <a:chExt cx="1767953" cy="4839411"/>
            </a:xfrm>
          </p:grpSpPr>
          <p:pic>
            <p:nvPicPr>
              <p:cNvPr id="9" name="Picture 8">
                <a:extLst>
                  <a:ext uri="{FF2B5EF4-FFF2-40B4-BE49-F238E27FC236}">
                    <a16:creationId xmlns:a16="http://schemas.microsoft.com/office/drawing/2014/main" id="{C32D02A9-21CF-1E87-D045-52C0D6684BCD}"/>
                  </a:ext>
                </a:extLst>
              </p:cNvPr>
              <p:cNvPicPr>
                <a:picLocks noChangeAspect="1"/>
              </p:cNvPicPr>
              <p:nvPr/>
            </p:nvPicPr>
            <p:blipFill>
              <a:blip r:embed="rId3">
                <a:extLst>
                  <a:ext uri="{28A0092B-C50C-407E-A947-70E740481C1C}">
                    <a14:useLocalDpi xmlns:a14="http://schemas.microsoft.com/office/drawing/2010/main" val="0"/>
                  </a:ext>
                </a:extLst>
              </a:blip>
              <a:srcRect l="36485" r="57558"/>
              <a:stretch>
                <a:fillRect/>
              </a:stretch>
            </p:blipFill>
            <p:spPr>
              <a:xfrm>
                <a:off x="6471456" y="569388"/>
                <a:ext cx="891373" cy="4839411"/>
              </a:xfrm>
              <a:prstGeom prst="rect">
                <a:avLst/>
              </a:prstGeom>
            </p:spPr>
          </p:pic>
          <p:pic>
            <p:nvPicPr>
              <p:cNvPr id="10" name="Picture 9">
                <a:extLst>
                  <a:ext uri="{FF2B5EF4-FFF2-40B4-BE49-F238E27FC236}">
                    <a16:creationId xmlns:a16="http://schemas.microsoft.com/office/drawing/2014/main" id="{0DA537DF-91EE-721E-6929-7A3D1C73D6E9}"/>
                  </a:ext>
                </a:extLst>
              </p:cNvPr>
              <p:cNvPicPr>
                <a:picLocks noChangeAspect="1"/>
              </p:cNvPicPr>
              <p:nvPr/>
            </p:nvPicPr>
            <p:blipFill>
              <a:blip r:embed="rId3">
                <a:extLst>
                  <a:ext uri="{28A0092B-C50C-407E-A947-70E740481C1C}">
                    <a14:useLocalDpi xmlns:a14="http://schemas.microsoft.com/office/drawing/2010/main" val="0"/>
                  </a:ext>
                </a:extLst>
              </a:blip>
              <a:srcRect l="55997" r="38046"/>
              <a:stretch>
                <a:fillRect/>
              </a:stretch>
            </p:blipFill>
            <p:spPr>
              <a:xfrm>
                <a:off x="7348039" y="569388"/>
                <a:ext cx="891370" cy="4839411"/>
              </a:xfrm>
              <a:prstGeom prst="rect">
                <a:avLst/>
              </a:prstGeom>
            </p:spPr>
          </p:pic>
        </p:grpSp>
        <p:grpSp>
          <p:nvGrpSpPr>
            <p:cNvPr id="16" name="Group 15">
              <a:extLst>
                <a:ext uri="{FF2B5EF4-FFF2-40B4-BE49-F238E27FC236}">
                  <a16:creationId xmlns:a16="http://schemas.microsoft.com/office/drawing/2014/main" id="{0807427D-ECE1-A8BB-3D8A-ACF14438711A}"/>
                </a:ext>
              </a:extLst>
            </p:cNvPr>
            <p:cNvGrpSpPr/>
            <p:nvPr/>
          </p:nvGrpSpPr>
          <p:grpSpPr>
            <a:xfrm>
              <a:off x="5465506" y="2705584"/>
              <a:ext cx="244985" cy="432138"/>
              <a:chOff x="8022958" y="569388"/>
              <a:chExt cx="2743530" cy="4839412"/>
            </a:xfrm>
          </p:grpSpPr>
          <p:pic>
            <p:nvPicPr>
              <p:cNvPr id="14" name="Picture 13">
                <a:extLst>
                  <a:ext uri="{FF2B5EF4-FFF2-40B4-BE49-F238E27FC236}">
                    <a16:creationId xmlns:a16="http://schemas.microsoft.com/office/drawing/2014/main" id="{827F5BDA-D8B2-F680-A238-F3A7CB3B4B6E}"/>
                  </a:ext>
                </a:extLst>
              </p:cNvPr>
              <p:cNvPicPr>
                <a:picLocks noChangeAspect="1"/>
              </p:cNvPicPr>
              <p:nvPr/>
            </p:nvPicPr>
            <p:blipFill>
              <a:blip r:embed="rId3">
                <a:extLst>
                  <a:ext uri="{28A0092B-C50C-407E-A947-70E740481C1C}">
                    <a14:useLocalDpi xmlns:a14="http://schemas.microsoft.com/office/drawing/2010/main" val="0"/>
                  </a:ext>
                </a:extLst>
              </a:blip>
              <a:srcRect l="36485" r="54177"/>
              <a:stretch>
                <a:fillRect/>
              </a:stretch>
            </p:blipFill>
            <p:spPr>
              <a:xfrm>
                <a:off x="8022958" y="569389"/>
                <a:ext cx="1397268" cy="4839411"/>
              </a:xfrm>
              <a:prstGeom prst="rect">
                <a:avLst/>
              </a:prstGeom>
            </p:spPr>
          </p:pic>
          <p:pic>
            <p:nvPicPr>
              <p:cNvPr id="15" name="Picture 14">
                <a:extLst>
                  <a:ext uri="{FF2B5EF4-FFF2-40B4-BE49-F238E27FC236}">
                    <a16:creationId xmlns:a16="http://schemas.microsoft.com/office/drawing/2014/main" id="{B063C77D-219E-6705-8CC6-11CD3FDE8660}"/>
                  </a:ext>
                </a:extLst>
              </p:cNvPr>
              <p:cNvPicPr>
                <a:picLocks noChangeAspect="1"/>
              </p:cNvPicPr>
              <p:nvPr/>
            </p:nvPicPr>
            <p:blipFill>
              <a:blip r:embed="rId3">
                <a:extLst>
                  <a:ext uri="{28A0092B-C50C-407E-A947-70E740481C1C}">
                    <a14:useLocalDpi xmlns:a14="http://schemas.microsoft.com/office/drawing/2010/main" val="0"/>
                  </a:ext>
                </a:extLst>
              </a:blip>
              <a:srcRect l="49062" r="38046"/>
              <a:stretch>
                <a:fillRect/>
              </a:stretch>
            </p:blipFill>
            <p:spPr>
              <a:xfrm>
                <a:off x="8837523" y="569388"/>
                <a:ext cx="1928965" cy="4839412"/>
              </a:xfrm>
              <a:prstGeom prst="rect">
                <a:avLst/>
              </a:prstGeom>
            </p:spPr>
          </p:pic>
        </p:grpSp>
      </p:grpSp>
      <p:sp>
        <p:nvSpPr>
          <p:cNvPr id="4" name="Rectangle 3">
            <a:extLst>
              <a:ext uri="{FF2B5EF4-FFF2-40B4-BE49-F238E27FC236}">
                <a16:creationId xmlns:a16="http://schemas.microsoft.com/office/drawing/2014/main" id="{692B8C30-42F5-F289-3AF1-EF13705C85B3}"/>
              </a:ext>
            </a:extLst>
          </p:cNvPr>
          <p:cNvSpPr/>
          <p:nvPr/>
        </p:nvSpPr>
        <p:spPr>
          <a:xfrm>
            <a:off x="-15497" y="6034547"/>
            <a:ext cx="12219944" cy="823453"/>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B5E11328-729E-30CA-3B6C-D3BD790C5E0A}"/>
              </a:ext>
            </a:extLst>
          </p:cNvPr>
          <p:cNvSpPr txBox="1"/>
          <p:nvPr/>
        </p:nvSpPr>
        <p:spPr>
          <a:xfrm>
            <a:off x="5004197" y="6213982"/>
            <a:ext cx="6768702" cy="461665"/>
          </a:xfrm>
          <a:prstGeom prst="rect">
            <a:avLst/>
          </a:prstGeom>
          <a:noFill/>
        </p:spPr>
        <p:txBody>
          <a:bodyPr wrap="square" rtlCol="0">
            <a:spAutoFit/>
          </a:bodyPr>
          <a:lstStyle/>
          <a:p>
            <a:r>
              <a:rPr lang="en-CA" sz="1200" dirty="0">
                <a:solidFill>
                  <a:schemeClr val="bg1"/>
                </a:solidFill>
              </a:rPr>
              <a:t>Learn more about Sikh history, beliefs and practices, culture and contemporary issues, check out Sikh (non-Christian) websites, such as: https://www.discoversikhism.com/</a:t>
            </a:r>
          </a:p>
        </p:txBody>
      </p:sp>
      <p:sp>
        <p:nvSpPr>
          <p:cNvPr id="17" name="TextBox 16">
            <a:extLst>
              <a:ext uri="{FF2B5EF4-FFF2-40B4-BE49-F238E27FC236}">
                <a16:creationId xmlns:a16="http://schemas.microsoft.com/office/drawing/2014/main" id="{69FCD714-8D72-3C71-BB3A-A4F1DE571ACF}"/>
              </a:ext>
            </a:extLst>
          </p:cNvPr>
          <p:cNvSpPr txBox="1"/>
          <p:nvPr/>
        </p:nvSpPr>
        <p:spPr>
          <a:xfrm>
            <a:off x="285750" y="6330857"/>
            <a:ext cx="6096000" cy="230832"/>
          </a:xfrm>
          <a:prstGeom prst="rect">
            <a:avLst/>
          </a:prstGeom>
          <a:noFill/>
        </p:spPr>
        <p:txBody>
          <a:bodyPr wrap="square">
            <a:spAutoFit/>
          </a:bodyPr>
          <a:lstStyle/>
          <a:p>
            <a:r>
              <a:rPr lang="en-CA" sz="900" dirty="0">
                <a:solidFill>
                  <a:schemeClr val="tx1">
                    <a:lumMod val="50000"/>
                    <a:lumOff val="50000"/>
                  </a:schemeClr>
                </a:solidFill>
              </a:rPr>
              <a:t>© PAOC MISSION CANADA, ALL RIGHTS RESERVED</a:t>
            </a:r>
            <a:endParaRPr lang="en-CA" sz="900" dirty="0"/>
          </a:p>
        </p:txBody>
      </p:sp>
    </p:spTree>
    <p:extLst>
      <p:ext uri="{BB962C8B-B14F-4D97-AF65-F5344CB8AC3E}">
        <p14:creationId xmlns:p14="http://schemas.microsoft.com/office/powerpoint/2010/main" val="3899604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C85E27E-30A5-46A3-271A-D1CB0F8F5A50}"/>
              </a:ext>
            </a:extLst>
          </p:cNvPr>
          <p:cNvGrpSpPr/>
          <p:nvPr/>
        </p:nvGrpSpPr>
        <p:grpSpPr>
          <a:xfrm>
            <a:off x="0" y="1182745"/>
            <a:ext cx="12192002" cy="5675255"/>
            <a:chOff x="0" y="1058920"/>
            <a:chExt cx="12192002" cy="5675255"/>
          </a:xfrm>
        </p:grpSpPr>
        <p:pic>
          <p:nvPicPr>
            <p:cNvPr id="9" name="Picture 8">
              <a:extLst>
                <a:ext uri="{FF2B5EF4-FFF2-40B4-BE49-F238E27FC236}">
                  <a16:creationId xmlns:a16="http://schemas.microsoft.com/office/drawing/2014/main" id="{59D52352-4A58-0FC1-C876-A3193C022F29}"/>
                </a:ext>
              </a:extLst>
            </p:cNvPr>
            <p:cNvPicPr>
              <a:picLocks noChangeAspect="1"/>
            </p:cNvPicPr>
            <p:nvPr/>
          </p:nvPicPr>
          <p:blipFill>
            <a:blip r:embed="rId2">
              <a:extLst>
                <a:ext uri="{28A0092B-C50C-407E-A947-70E740481C1C}">
                  <a14:useLocalDpi xmlns:a14="http://schemas.microsoft.com/office/drawing/2010/main" val="0"/>
                </a:ext>
              </a:extLst>
            </a:blip>
            <a:srcRect t="-1" b="31290"/>
            <a:stretch>
              <a:fillRect/>
            </a:stretch>
          </p:blipFill>
          <p:spPr>
            <a:xfrm>
              <a:off x="0" y="1149404"/>
              <a:ext cx="12192000" cy="5584771"/>
            </a:xfrm>
            <a:prstGeom prst="rect">
              <a:avLst/>
            </a:prstGeom>
          </p:spPr>
        </p:pic>
        <p:sp>
          <p:nvSpPr>
            <p:cNvPr id="10" name="Rectangle 9">
              <a:extLst>
                <a:ext uri="{FF2B5EF4-FFF2-40B4-BE49-F238E27FC236}">
                  <a16:creationId xmlns:a16="http://schemas.microsoft.com/office/drawing/2014/main" id="{E6687953-1F84-E53E-ED95-862A11D89CC6}"/>
                </a:ext>
              </a:extLst>
            </p:cNvPr>
            <p:cNvSpPr/>
            <p:nvPr/>
          </p:nvSpPr>
          <p:spPr>
            <a:xfrm rot="16200000">
              <a:off x="5073114" y="-4014193"/>
              <a:ext cx="2045776" cy="12192001"/>
            </a:xfrm>
            <a:prstGeom prst="rect">
              <a:avLst/>
            </a:prstGeom>
            <a:gradFill flip="none" rotWithShape="1">
              <a:gsLst>
                <a:gs pos="6000">
                  <a:schemeClr val="bg1">
                    <a:lumMod val="100000"/>
                  </a:schemeClr>
                </a:gs>
                <a:gs pos="100000">
                  <a:schemeClr val="accent1">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4" name="TextBox 13">
            <a:extLst>
              <a:ext uri="{FF2B5EF4-FFF2-40B4-BE49-F238E27FC236}">
                <a16:creationId xmlns:a16="http://schemas.microsoft.com/office/drawing/2014/main" id="{7472034D-AFC2-04E4-76EE-24EDCA59E838}"/>
              </a:ext>
            </a:extLst>
          </p:cNvPr>
          <p:cNvSpPr txBox="1"/>
          <p:nvPr/>
        </p:nvSpPr>
        <p:spPr>
          <a:xfrm>
            <a:off x="523874" y="639216"/>
            <a:ext cx="11249025" cy="538417"/>
          </a:xfrm>
          <a:prstGeom prst="rect">
            <a:avLst/>
          </a:prstGeom>
          <a:noFill/>
        </p:spPr>
        <p:txBody>
          <a:bodyPr wrap="square">
            <a:spAutoFit/>
          </a:bodyPr>
          <a:lstStyle/>
          <a:p>
            <a:pPr>
              <a:lnSpc>
                <a:spcPct val="90000"/>
              </a:lnSpc>
              <a:spcAft>
                <a:spcPts val="600"/>
              </a:spcAft>
            </a:pPr>
            <a:r>
              <a:rPr lang="en-US" sz="3200" dirty="0">
                <a:solidFill>
                  <a:schemeClr val="accent2">
                    <a:lumMod val="50000"/>
                  </a:schemeClr>
                </a:solidFill>
              </a:rPr>
              <a:t>Walking an EMMAUS ROAD Journey with Sikhs: </a:t>
            </a:r>
          </a:p>
        </p:txBody>
      </p:sp>
      <p:sp>
        <p:nvSpPr>
          <p:cNvPr id="17" name="TextBox 16">
            <a:extLst>
              <a:ext uri="{FF2B5EF4-FFF2-40B4-BE49-F238E27FC236}">
                <a16:creationId xmlns:a16="http://schemas.microsoft.com/office/drawing/2014/main" id="{27A4A517-95C7-DE30-9E30-7BA082D5FB77}"/>
              </a:ext>
            </a:extLst>
          </p:cNvPr>
          <p:cNvSpPr txBox="1"/>
          <p:nvPr/>
        </p:nvSpPr>
        <p:spPr>
          <a:xfrm>
            <a:off x="523874" y="1236716"/>
            <a:ext cx="11020426" cy="537006"/>
          </a:xfrm>
          <a:prstGeom prst="rect">
            <a:avLst/>
          </a:prstGeom>
          <a:noFill/>
        </p:spPr>
        <p:txBody>
          <a:bodyPr wrap="square">
            <a:spAutoFit/>
          </a:bodyPr>
          <a:lstStyle/>
          <a:p>
            <a:pPr>
              <a:lnSpc>
                <a:spcPct val="90000"/>
              </a:lnSpc>
              <a:spcAft>
                <a:spcPts val="600"/>
              </a:spcAft>
            </a:pPr>
            <a:r>
              <a:rPr lang="en-US" sz="1600" dirty="0"/>
              <a:t>Believers in Jesus can engage Sikhs through simple practices with profound impact. These are culturally relevant by being genuine, low/no pressure, life-sharing and loving: </a:t>
            </a:r>
          </a:p>
        </p:txBody>
      </p:sp>
      <p:sp>
        <p:nvSpPr>
          <p:cNvPr id="18" name="TextBox 17">
            <a:extLst>
              <a:ext uri="{FF2B5EF4-FFF2-40B4-BE49-F238E27FC236}">
                <a16:creationId xmlns:a16="http://schemas.microsoft.com/office/drawing/2014/main" id="{ED5054B0-12DC-CD9F-8779-A72D9925B0F3}"/>
              </a:ext>
            </a:extLst>
          </p:cNvPr>
          <p:cNvSpPr txBox="1"/>
          <p:nvPr/>
        </p:nvSpPr>
        <p:spPr>
          <a:xfrm>
            <a:off x="523874" y="1968049"/>
            <a:ext cx="2381251" cy="1582934"/>
          </a:xfrm>
          <a:prstGeom prst="rect">
            <a:avLst/>
          </a:prstGeom>
          <a:noFill/>
        </p:spPr>
        <p:txBody>
          <a:bodyPr wrap="square">
            <a:spAutoFit/>
          </a:bodyPr>
          <a:lstStyle/>
          <a:p>
            <a:pPr>
              <a:lnSpc>
                <a:spcPct val="90000"/>
              </a:lnSpc>
              <a:spcAft>
                <a:spcPts val="600"/>
              </a:spcAft>
            </a:pPr>
            <a:r>
              <a:rPr lang="en-US" sz="1400" dirty="0">
                <a:solidFill>
                  <a:schemeClr val="accent2">
                    <a:lumMod val="50000"/>
                  </a:schemeClr>
                </a:solidFill>
              </a:rPr>
              <a:t>BUILDING RELATIONSHIPS:</a:t>
            </a:r>
          </a:p>
          <a:p>
            <a:pPr>
              <a:lnSpc>
                <a:spcPct val="90000"/>
              </a:lnSpc>
              <a:spcAft>
                <a:spcPts val="600"/>
              </a:spcAft>
            </a:pPr>
            <a:r>
              <a:rPr lang="en-US" sz="1100" dirty="0"/>
              <a:t>Start with genuine friendships through shared meals, activities like cricket, and accepting Sikh hospitality to earn trust.  They ask respectful questions about family history, Punjab origins, and Sikh faith to open spiritual dialogues naturally. </a:t>
            </a:r>
          </a:p>
        </p:txBody>
      </p:sp>
      <p:sp>
        <p:nvSpPr>
          <p:cNvPr id="19" name="TextBox 18">
            <a:extLst>
              <a:ext uri="{FF2B5EF4-FFF2-40B4-BE49-F238E27FC236}">
                <a16:creationId xmlns:a16="http://schemas.microsoft.com/office/drawing/2014/main" id="{C8657AA7-C100-A863-EC50-67E65CB4EB00}"/>
              </a:ext>
            </a:extLst>
          </p:cNvPr>
          <p:cNvSpPr txBox="1"/>
          <p:nvPr/>
        </p:nvSpPr>
        <p:spPr>
          <a:xfrm>
            <a:off x="3102735" y="1959457"/>
            <a:ext cx="2457451" cy="1735283"/>
          </a:xfrm>
          <a:prstGeom prst="rect">
            <a:avLst/>
          </a:prstGeom>
          <a:noFill/>
        </p:spPr>
        <p:txBody>
          <a:bodyPr wrap="square">
            <a:spAutoFit/>
          </a:bodyPr>
          <a:lstStyle/>
          <a:p>
            <a:pPr>
              <a:lnSpc>
                <a:spcPct val="90000"/>
              </a:lnSpc>
              <a:spcAft>
                <a:spcPts val="600"/>
              </a:spcAft>
            </a:pPr>
            <a:r>
              <a:rPr lang="en-US" sz="1400" dirty="0">
                <a:solidFill>
                  <a:schemeClr val="accent2">
                    <a:lumMod val="50000"/>
                  </a:schemeClr>
                </a:solidFill>
              </a:rPr>
              <a:t>CULTURAL LEARNING:</a:t>
            </a:r>
          </a:p>
          <a:p>
            <a:pPr>
              <a:lnSpc>
                <a:spcPct val="90000"/>
              </a:lnSpc>
              <a:spcAft>
                <a:spcPts val="600"/>
              </a:spcAft>
            </a:pPr>
            <a:r>
              <a:rPr lang="en-US" sz="1100" dirty="0"/>
              <a:t>Study Sikhism, including gurdwara practices and the Guru Granth Sahib. Avoid imposing “Christianized” culture on converts. Worship in “</a:t>
            </a:r>
            <a:r>
              <a:rPr lang="en-US" sz="1100" dirty="0" err="1"/>
              <a:t>satsang</a:t>
            </a:r>
            <a:r>
              <a:rPr lang="en-US" sz="1100" dirty="0"/>
              <a:t>” style with group discussion, seated leaders, Sikh-like music, and use terms like “Sat Guru” (True Teacher) for Jesus to retain cultural identity.  </a:t>
            </a:r>
          </a:p>
        </p:txBody>
      </p:sp>
      <p:sp>
        <p:nvSpPr>
          <p:cNvPr id="20" name="TextBox 19">
            <a:extLst>
              <a:ext uri="{FF2B5EF4-FFF2-40B4-BE49-F238E27FC236}">
                <a16:creationId xmlns:a16="http://schemas.microsoft.com/office/drawing/2014/main" id="{9FC7A896-C0A9-1871-FD73-EB89827D6FF6}"/>
              </a:ext>
            </a:extLst>
          </p:cNvPr>
          <p:cNvSpPr txBox="1"/>
          <p:nvPr/>
        </p:nvSpPr>
        <p:spPr>
          <a:xfrm>
            <a:off x="5760210" y="1945764"/>
            <a:ext cx="5907916" cy="1889172"/>
          </a:xfrm>
          <a:prstGeom prst="rect">
            <a:avLst/>
          </a:prstGeom>
          <a:noFill/>
        </p:spPr>
        <p:txBody>
          <a:bodyPr wrap="square">
            <a:spAutoFit/>
          </a:bodyPr>
          <a:lstStyle/>
          <a:p>
            <a:pPr>
              <a:lnSpc>
                <a:spcPct val="90000"/>
              </a:lnSpc>
              <a:spcAft>
                <a:spcPts val="600"/>
              </a:spcAft>
            </a:pPr>
            <a:r>
              <a:rPr lang="en-US" sz="1400" dirty="0">
                <a:solidFill>
                  <a:schemeClr val="accent2">
                    <a:lumMod val="50000"/>
                  </a:schemeClr>
                </a:solidFill>
              </a:rPr>
              <a:t>GOSPEL OF GRACE:</a:t>
            </a:r>
          </a:p>
          <a:p>
            <a:pPr>
              <a:lnSpc>
                <a:spcPct val="90000"/>
              </a:lnSpc>
              <a:spcAft>
                <a:spcPts val="600"/>
              </a:spcAft>
            </a:pPr>
            <a:r>
              <a:rPr lang="en-US" sz="1100" dirty="0"/>
              <a:t>Emphasize common ground: Jesus' sacrifice surpassing Sikh martyrdoms (as He rose from death), equality for all, selfless service (seva), ethical living via grace, and the Bible as living truth.  Tools like the "3 Circles" adapt the gospel to resonate contextually, focusing on sin, redemption, and transformation without confrontation. </a:t>
            </a:r>
          </a:p>
          <a:p>
            <a:pPr>
              <a:lnSpc>
                <a:spcPct val="90000"/>
              </a:lnSpc>
              <a:spcAft>
                <a:spcPts val="600"/>
              </a:spcAft>
            </a:pPr>
            <a:r>
              <a:rPr lang="en-US" sz="1100" dirty="0"/>
              <a:t>Contrast Sikh effort-plus-grace with exclusive salvation by Christ's atonement, addressing “</a:t>
            </a:r>
            <a:r>
              <a:rPr lang="en-US" sz="1100" dirty="0" err="1"/>
              <a:t>haumai</a:t>
            </a:r>
            <a:r>
              <a:rPr lang="en-US" sz="1100" dirty="0"/>
              <a:t>” – the self-centered ego -  and “maya” – the grand illusion of materialism - through personal relationship with Jesus.  Our goal is “</a:t>
            </a:r>
            <a:r>
              <a:rPr lang="en-US" sz="1100" dirty="0" err="1"/>
              <a:t>jivan</a:t>
            </a:r>
            <a:r>
              <a:rPr lang="en-US" sz="1100" dirty="0"/>
              <a:t> </a:t>
            </a:r>
            <a:r>
              <a:rPr lang="en-US" sz="1100" dirty="0" err="1"/>
              <a:t>mukti</a:t>
            </a:r>
            <a:r>
              <a:rPr lang="en-US" sz="1100" dirty="0"/>
              <a:t>”- like liberation now, via faith, leading to eternal union with God, possibly through the Holy Spirit living within and empowering us. </a:t>
            </a:r>
          </a:p>
          <a:p>
            <a:pPr>
              <a:lnSpc>
                <a:spcPct val="90000"/>
              </a:lnSpc>
              <a:spcAft>
                <a:spcPts val="600"/>
              </a:spcAft>
            </a:pPr>
            <a:endParaRPr lang="en-US" sz="1100" dirty="0"/>
          </a:p>
        </p:txBody>
      </p:sp>
    </p:spTree>
    <p:extLst>
      <p:ext uri="{BB962C8B-B14F-4D97-AF65-F5344CB8AC3E}">
        <p14:creationId xmlns:p14="http://schemas.microsoft.com/office/powerpoint/2010/main" val="4002173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40C15-BB0C-560F-505B-AAFA75B837B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032B44D-626C-66D2-B6A8-2540FF9ABFF2}"/>
              </a:ext>
            </a:extLst>
          </p:cNvPr>
          <p:cNvSpPr txBox="1"/>
          <p:nvPr/>
        </p:nvSpPr>
        <p:spPr>
          <a:xfrm>
            <a:off x="876301" y="3383130"/>
            <a:ext cx="8282788" cy="400110"/>
          </a:xfrm>
          <a:prstGeom prst="rect">
            <a:avLst/>
          </a:prstGeom>
          <a:noFill/>
        </p:spPr>
        <p:txBody>
          <a:bodyPr wrap="square" rtlCol="0">
            <a:spAutoFit/>
          </a:bodyPr>
          <a:lstStyle/>
          <a:p>
            <a:r>
              <a:rPr lang="en-CA" sz="2000" b="1" dirty="0">
                <a:solidFill>
                  <a:schemeClr val="accent2">
                    <a:lumMod val="50000"/>
                  </a:schemeClr>
                </a:solidFill>
              </a:rPr>
              <a:t>12 </a:t>
            </a:r>
            <a:r>
              <a:rPr lang="en-CA" sz="2000" b="1" dirty="0">
                <a:solidFill>
                  <a:schemeClr val="accent5">
                    <a:lumMod val="75000"/>
                  </a:schemeClr>
                </a:solidFill>
              </a:rPr>
              <a:t>Intercessory prayer points </a:t>
            </a:r>
            <a:r>
              <a:rPr lang="en-CA" sz="2000" b="1" dirty="0">
                <a:solidFill>
                  <a:schemeClr val="accent2">
                    <a:lumMod val="50000"/>
                  </a:schemeClr>
                </a:solidFill>
              </a:rPr>
              <a:t>for SIKHS</a:t>
            </a:r>
          </a:p>
        </p:txBody>
      </p:sp>
      <p:pic>
        <p:nvPicPr>
          <p:cNvPr id="17" name="Picture 16">
            <a:extLst>
              <a:ext uri="{FF2B5EF4-FFF2-40B4-BE49-F238E27FC236}">
                <a16:creationId xmlns:a16="http://schemas.microsoft.com/office/drawing/2014/main" id="{078DFAA5-FC49-1112-6B26-948EA792A9C9}"/>
              </a:ext>
            </a:extLst>
          </p:cNvPr>
          <p:cNvPicPr>
            <a:picLocks noChangeAspect="1"/>
          </p:cNvPicPr>
          <p:nvPr/>
        </p:nvPicPr>
        <p:blipFill>
          <a:blip r:embed="rId2">
            <a:extLst>
              <a:ext uri="{28A0092B-C50C-407E-A947-70E740481C1C}">
                <a14:useLocalDpi xmlns:a14="http://schemas.microsoft.com/office/drawing/2010/main" val="0"/>
              </a:ext>
            </a:extLst>
          </a:blip>
          <a:srcRect t="31760" b="32198"/>
          <a:stretch>
            <a:fillRect/>
          </a:stretch>
        </p:blipFill>
        <p:spPr>
          <a:xfrm flipH="1">
            <a:off x="675003" y="1606973"/>
            <a:ext cx="3686175" cy="1328559"/>
          </a:xfrm>
          <a:prstGeom prst="rect">
            <a:avLst/>
          </a:prstGeom>
        </p:spPr>
      </p:pic>
      <p:sp>
        <p:nvSpPr>
          <p:cNvPr id="15" name="TextBox 14">
            <a:extLst>
              <a:ext uri="{FF2B5EF4-FFF2-40B4-BE49-F238E27FC236}">
                <a16:creationId xmlns:a16="http://schemas.microsoft.com/office/drawing/2014/main" id="{9EC03AF7-188F-C2C4-3920-406002BAF99F}"/>
              </a:ext>
            </a:extLst>
          </p:cNvPr>
          <p:cNvSpPr txBox="1"/>
          <p:nvPr/>
        </p:nvSpPr>
        <p:spPr>
          <a:xfrm>
            <a:off x="4271490" y="1123115"/>
            <a:ext cx="7155819" cy="1785104"/>
          </a:xfrm>
          <a:prstGeom prst="rect">
            <a:avLst/>
          </a:prstGeom>
          <a:noFill/>
        </p:spPr>
        <p:txBody>
          <a:bodyPr wrap="square" rtlCol="0">
            <a:spAutoFit/>
          </a:bodyPr>
          <a:lstStyle/>
          <a:p>
            <a:r>
              <a:rPr lang="en-CA" sz="2000" b="1" dirty="0">
                <a:solidFill>
                  <a:schemeClr val="accent2">
                    <a:lumMod val="50000"/>
                  </a:schemeClr>
                </a:solidFill>
              </a:rPr>
              <a:t>And, most of all, </a:t>
            </a:r>
            <a:r>
              <a:rPr lang="en-CA" sz="2000" b="1" dirty="0">
                <a:solidFill>
                  <a:schemeClr val="accent5">
                    <a:lumMod val="75000"/>
                  </a:schemeClr>
                </a:solidFill>
              </a:rPr>
              <a:t>PRAYER</a:t>
            </a:r>
            <a:r>
              <a:rPr lang="en-CA" sz="2000" b="1" dirty="0">
                <a:solidFill>
                  <a:schemeClr val="accent2">
                    <a:lumMod val="50000"/>
                  </a:schemeClr>
                </a:solidFill>
              </a:rPr>
              <a:t>! </a:t>
            </a:r>
          </a:p>
          <a:p>
            <a:endParaRPr lang="en-CA" sz="2000" b="1" dirty="0">
              <a:solidFill>
                <a:schemeClr val="accent2">
                  <a:lumMod val="50000"/>
                </a:schemeClr>
              </a:solidFill>
            </a:endParaRPr>
          </a:p>
          <a:p>
            <a:r>
              <a:rPr lang="en-CA" sz="1400" b="1" dirty="0"/>
              <a:t>Join us in prayer for Sikhs and all newcomers to Canada, fulfilling the Father’s Heart and Jesus’ statement, </a:t>
            </a:r>
            <a:r>
              <a:rPr lang="en-CA" sz="1400" b="1" i="1" dirty="0">
                <a:solidFill>
                  <a:schemeClr val="accent2">
                    <a:lumMod val="50000"/>
                  </a:schemeClr>
                </a:solidFill>
              </a:rPr>
              <a:t>“My house shall be called </a:t>
            </a:r>
            <a:r>
              <a:rPr lang="en-CA" sz="1400" b="1" i="1" dirty="0">
                <a:solidFill>
                  <a:schemeClr val="accent5">
                    <a:lumMod val="75000"/>
                  </a:schemeClr>
                </a:solidFill>
              </a:rPr>
              <a:t>a house of prayer for all [ethnos = nations, peoples, ethnicities]</a:t>
            </a:r>
            <a:r>
              <a:rPr lang="en-CA" sz="1400" b="1" i="1" dirty="0">
                <a:solidFill>
                  <a:schemeClr val="accent2">
                    <a:lumMod val="50000"/>
                  </a:schemeClr>
                </a:solidFill>
              </a:rPr>
              <a:t>,” </a:t>
            </a:r>
            <a:r>
              <a:rPr lang="en-CA" sz="1400" b="1" dirty="0"/>
              <a:t>Mark 11:17, Isaiah 56:7 (ESV).  </a:t>
            </a:r>
            <a:r>
              <a:rPr lang="en-CA" sz="1400" dirty="0"/>
              <a:t>Salvation is a work of the Holy Spirit, and both prayer and witness are our responsibilities to His commissioning of each of us as His imitators. </a:t>
            </a:r>
            <a:endParaRPr lang="en-CA" sz="1400" b="1" dirty="0"/>
          </a:p>
        </p:txBody>
      </p:sp>
      <p:cxnSp>
        <p:nvCxnSpPr>
          <p:cNvPr id="19" name="Straight Connector 18">
            <a:extLst>
              <a:ext uri="{FF2B5EF4-FFF2-40B4-BE49-F238E27FC236}">
                <a16:creationId xmlns:a16="http://schemas.microsoft.com/office/drawing/2014/main" id="{35675414-2736-FB22-F9CB-EE713082FFDA}"/>
              </a:ext>
            </a:extLst>
          </p:cNvPr>
          <p:cNvCxnSpPr>
            <a:cxnSpLocks/>
          </p:cNvCxnSpPr>
          <p:nvPr/>
        </p:nvCxnSpPr>
        <p:spPr>
          <a:xfrm>
            <a:off x="958063" y="3162300"/>
            <a:ext cx="11220450" cy="0"/>
          </a:xfrm>
          <a:prstGeom prst="line">
            <a:avLst/>
          </a:prstGeom>
          <a:ln/>
        </p:spPr>
        <p:style>
          <a:lnRef idx="1">
            <a:schemeClr val="accent5"/>
          </a:lnRef>
          <a:fillRef idx="0">
            <a:schemeClr val="accent5"/>
          </a:fillRef>
          <a:effectRef idx="0">
            <a:schemeClr val="accent5"/>
          </a:effectRef>
          <a:fontRef idx="minor">
            <a:schemeClr val="tx1"/>
          </a:fontRef>
        </p:style>
      </p:cxnSp>
      <p:sp>
        <p:nvSpPr>
          <p:cNvPr id="21" name="TextBox 20">
            <a:extLst>
              <a:ext uri="{FF2B5EF4-FFF2-40B4-BE49-F238E27FC236}">
                <a16:creationId xmlns:a16="http://schemas.microsoft.com/office/drawing/2014/main" id="{84055BC7-88EA-0616-5FB9-33E238367ABD}"/>
              </a:ext>
            </a:extLst>
          </p:cNvPr>
          <p:cNvSpPr txBox="1"/>
          <p:nvPr/>
        </p:nvSpPr>
        <p:spPr>
          <a:xfrm>
            <a:off x="1547340" y="4049957"/>
            <a:ext cx="2514599" cy="2277547"/>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revelation of the one true God</a:t>
            </a:r>
            <a:r>
              <a:rPr lang="en-US" sz="1100" b="1" dirty="0">
                <a:solidFill>
                  <a:schemeClr val="accent5">
                    <a:lumMod val="75000"/>
                  </a:schemeClr>
                </a:solidFill>
              </a:rPr>
              <a:t>:</a:t>
            </a:r>
            <a:r>
              <a:rPr lang="en-US" sz="1100" b="1" dirty="0">
                <a:solidFill>
                  <a:schemeClr val="accent2">
                    <a:lumMod val="50000"/>
                  </a:schemeClr>
                </a:solidFill>
              </a:rPr>
              <a:t> </a:t>
            </a:r>
          </a:p>
          <a:p>
            <a:pPr>
              <a:spcAft>
                <a:spcPts val="600"/>
              </a:spcAft>
            </a:pPr>
            <a:r>
              <a:rPr lang="en-US" sz="1100" dirty="0"/>
              <a:t>Ask that Sikhs encounter the living, personal God and see that he is more than an abstract “Eternal Reality.”</a:t>
            </a:r>
          </a:p>
          <a:p>
            <a:pPr marL="285750" indent="-285750">
              <a:spcAft>
                <a:spcPts val="600"/>
              </a:spcAft>
              <a:buFont typeface="Arial" panose="020B0604020202020204" pitchFamily="34" charset="0"/>
              <a:buChar char="•"/>
            </a:pPr>
            <a:r>
              <a:rPr lang="en-US" sz="1100" dirty="0"/>
              <a:t>That God will open their spiritual eyes to know him in Truth: Eph. 1:17–18; Acts 26:18.</a:t>
            </a:r>
          </a:p>
          <a:p>
            <a:pPr marL="285750" indent="-285750">
              <a:spcAft>
                <a:spcPts val="600"/>
              </a:spcAft>
              <a:buFont typeface="Arial" panose="020B0604020202020204" pitchFamily="34" charset="0"/>
              <a:buChar char="•"/>
            </a:pPr>
            <a:r>
              <a:rPr lang="en-US" sz="1100" dirty="0"/>
              <a:t>That they will recognize that God has fully revealed himself in Jesus Christ: John 14:6; Col. 1:15–20.</a:t>
            </a:r>
            <a:endParaRPr lang="en-CA" sz="1100" b="1" dirty="0">
              <a:solidFill>
                <a:schemeClr val="accent2">
                  <a:lumMod val="50000"/>
                </a:schemeClr>
              </a:solidFill>
            </a:endParaRPr>
          </a:p>
        </p:txBody>
      </p:sp>
      <p:sp>
        <p:nvSpPr>
          <p:cNvPr id="6" name="TextBox 5">
            <a:extLst>
              <a:ext uri="{FF2B5EF4-FFF2-40B4-BE49-F238E27FC236}">
                <a16:creationId xmlns:a16="http://schemas.microsoft.com/office/drawing/2014/main" id="{4FEFDDC4-9F41-839E-E355-DD1FBEC5A1E3}"/>
              </a:ext>
            </a:extLst>
          </p:cNvPr>
          <p:cNvSpPr txBox="1"/>
          <p:nvPr/>
        </p:nvSpPr>
        <p:spPr>
          <a:xfrm>
            <a:off x="838200" y="3822813"/>
            <a:ext cx="1070762" cy="1323439"/>
          </a:xfrm>
          <a:prstGeom prst="rect">
            <a:avLst/>
          </a:prstGeom>
          <a:noFill/>
        </p:spPr>
        <p:txBody>
          <a:bodyPr wrap="square" rtlCol="0">
            <a:spAutoFit/>
          </a:bodyPr>
          <a:lstStyle/>
          <a:p>
            <a:r>
              <a:rPr lang="en-CA" sz="8000" b="1" dirty="0">
                <a:solidFill>
                  <a:srgbClr val="E08CD6"/>
                </a:solidFill>
              </a:rPr>
              <a:t>1</a:t>
            </a:r>
          </a:p>
        </p:txBody>
      </p:sp>
      <p:sp>
        <p:nvSpPr>
          <p:cNvPr id="8" name="TextBox 7">
            <a:extLst>
              <a:ext uri="{FF2B5EF4-FFF2-40B4-BE49-F238E27FC236}">
                <a16:creationId xmlns:a16="http://schemas.microsoft.com/office/drawing/2014/main" id="{5BB6DA6B-5E9F-A554-1D13-B844EEFCE5A6}"/>
              </a:ext>
            </a:extLst>
          </p:cNvPr>
          <p:cNvSpPr txBox="1"/>
          <p:nvPr/>
        </p:nvSpPr>
        <p:spPr>
          <a:xfrm>
            <a:off x="5100165" y="4049957"/>
            <a:ext cx="2586510" cy="3031599"/>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understanding God’s grace,</a:t>
            </a:r>
            <a:r>
              <a:rPr lang="en-US" sz="1100" b="1" dirty="0">
                <a:solidFill>
                  <a:schemeClr val="accent2">
                    <a:lumMod val="50000"/>
                  </a:schemeClr>
                </a:solidFill>
              </a:rPr>
              <a:t> </a:t>
            </a:r>
            <a:r>
              <a:rPr lang="en-US" sz="1100" dirty="0"/>
              <a:t>rather than the works that </a:t>
            </a:r>
          </a:p>
          <a:p>
            <a:pPr>
              <a:spcAft>
                <a:spcPts val="600"/>
              </a:spcAft>
            </a:pPr>
            <a:r>
              <a:rPr lang="en-US" sz="1100" dirty="0"/>
              <a:t>Sikhs value of disciplined living, meditation on God’s name, honest work, and service; pray they see that salvation is by grace, not effort.</a:t>
            </a:r>
          </a:p>
          <a:p>
            <a:pPr marL="171450" indent="-171450">
              <a:spcAft>
                <a:spcPts val="600"/>
              </a:spcAft>
              <a:buFont typeface="Arial" panose="020B0604020202020204" pitchFamily="34" charset="0"/>
              <a:buChar char="•"/>
            </a:pPr>
            <a:r>
              <a:rPr lang="en-US" sz="1100" dirty="0"/>
              <a:t>That they will discover salvation is God’s gift, not earned by religious practice: Eph. 2:8–9; Titus 3:4–7.</a:t>
            </a:r>
          </a:p>
          <a:p>
            <a:pPr marL="171450" indent="-171450">
              <a:spcAft>
                <a:spcPts val="600"/>
              </a:spcAft>
              <a:buFont typeface="Arial" panose="020B0604020202020204" pitchFamily="34" charset="0"/>
              <a:buChar char="•"/>
            </a:pPr>
            <a:r>
              <a:rPr lang="en-US" sz="1100" dirty="0"/>
              <a:t>That their works-oriented experience will lead them to Christ, who alone justifies: Rom. 3:21–26; Gal. 2:16.</a:t>
            </a:r>
          </a:p>
          <a:p>
            <a:endParaRPr lang="en-US" sz="1100" dirty="0"/>
          </a:p>
          <a:p>
            <a:endParaRPr lang="en-US" sz="1100" dirty="0"/>
          </a:p>
          <a:p>
            <a:endParaRPr lang="en-CA" sz="1100" b="1" dirty="0">
              <a:solidFill>
                <a:schemeClr val="accent2">
                  <a:lumMod val="50000"/>
                </a:schemeClr>
              </a:solidFill>
            </a:endParaRPr>
          </a:p>
        </p:txBody>
      </p:sp>
      <p:sp>
        <p:nvSpPr>
          <p:cNvPr id="10" name="TextBox 9">
            <a:extLst>
              <a:ext uri="{FF2B5EF4-FFF2-40B4-BE49-F238E27FC236}">
                <a16:creationId xmlns:a16="http://schemas.microsoft.com/office/drawing/2014/main" id="{8CF3F769-DB35-0555-31E4-2FE0EB75FEFA}"/>
              </a:ext>
            </a:extLst>
          </p:cNvPr>
          <p:cNvSpPr txBox="1"/>
          <p:nvPr/>
        </p:nvSpPr>
        <p:spPr>
          <a:xfrm>
            <a:off x="4391025" y="3822813"/>
            <a:ext cx="1070762" cy="1323439"/>
          </a:xfrm>
          <a:prstGeom prst="rect">
            <a:avLst/>
          </a:prstGeom>
          <a:noFill/>
        </p:spPr>
        <p:txBody>
          <a:bodyPr wrap="square" rtlCol="0">
            <a:spAutoFit/>
          </a:bodyPr>
          <a:lstStyle/>
          <a:p>
            <a:r>
              <a:rPr lang="en-CA" sz="8000" b="1" dirty="0">
                <a:solidFill>
                  <a:srgbClr val="E08CD6"/>
                </a:solidFill>
              </a:rPr>
              <a:t>2</a:t>
            </a:r>
          </a:p>
        </p:txBody>
      </p:sp>
      <p:sp>
        <p:nvSpPr>
          <p:cNvPr id="11" name="TextBox 10">
            <a:extLst>
              <a:ext uri="{FF2B5EF4-FFF2-40B4-BE49-F238E27FC236}">
                <a16:creationId xmlns:a16="http://schemas.microsoft.com/office/drawing/2014/main" id="{AACCEEB8-CFE5-4AA7-3A2E-C8E0AB806BF4}"/>
              </a:ext>
            </a:extLst>
          </p:cNvPr>
          <p:cNvSpPr txBox="1"/>
          <p:nvPr/>
        </p:nvSpPr>
        <p:spPr>
          <a:xfrm>
            <a:off x="8620453" y="4051694"/>
            <a:ext cx="2514599" cy="2446824"/>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that Jesus is known as the true Guru</a:t>
            </a:r>
            <a:r>
              <a:rPr lang="en-US" sz="1100" b="1" dirty="0">
                <a:solidFill>
                  <a:schemeClr val="accent5">
                    <a:lumMod val="75000"/>
                  </a:schemeClr>
                </a:solidFill>
              </a:rPr>
              <a:t>:  </a:t>
            </a:r>
            <a:endParaRPr lang="en-US" sz="1100" dirty="0"/>
          </a:p>
          <a:p>
            <a:pPr>
              <a:spcAft>
                <a:spcPts val="600"/>
              </a:spcAft>
            </a:pPr>
            <a:r>
              <a:rPr lang="en-US" sz="1100" dirty="0"/>
              <a:t>Ask that Jesus be revealed as ‘Sat Guru’ (True Guru) and True Word to hearts shaped by Sikh respect for gurus and scripture.</a:t>
            </a:r>
          </a:p>
          <a:p>
            <a:pPr marL="171450" indent="-171450">
              <a:spcAft>
                <a:spcPts val="600"/>
              </a:spcAft>
              <a:buFont typeface="Arial" panose="020B0604020202020204" pitchFamily="34" charset="0"/>
              <a:buChar char="•"/>
            </a:pPr>
            <a:r>
              <a:rPr lang="en-US" sz="1100" dirty="0"/>
              <a:t>That the Holy Spirit will show them Jesus as the only way, truth, and life: John 14:6.</a:t>
            </a:r>
          </a:p>
          <a:p>
            <a:pPr marL="171450" indent="-171450">
              <a:spcAft>
                <a:spcPts val="600"/>
              </a:spcAft>
              <a:buFont typeface="Arial" panose="020B0604020202020204" pitchFamily="34" charset="0"/>
              <a:buChar char="•"/>
            </a:pPr>
            <a:r>
              <a:rPr lang="en-US" sz="1100" dirty="0"/>
              <a:t>That they will see Jesus as the Word who gives grace and truth: John 1:1, 14–17.</a:t>
            </a:r>
            <a:endParaRPr lang="en-CA" sz="1100" b="1" dirty="0">
              <a:solidFill>
                <a:schemeClr val="accent2">
                  <a:lumMod val="50000"/>
                </a:schemeClr>
              </a:solidFill>
            </a:endParaRPr>
          </a:p>
        </p:txBody>
      </p:sp>
      <p:sp>
        <p:nvSpPr>
          <p:cNvPr id="12" name="TextBox 11">
            <a:extLst>
              <a:ext uri="{FF2B5EF4-FFF2-40B4-BE49-F238E27FC236}">
                <a16:creationId xmlns:a16="http://schemas.microsoft.com/office/drawing/2014/main" id="{C01C00C4-DE57-DCD5-54C3-560E0C0382AF}"/>
              </a:ext>
            </a:extLst>
          </p:cNvPr>
          <p:cNvSpPr txBox="1"/>
          <p:nvPr/>
        </p:nvSpPr>
        <p:spPr>
          <a:xfrm>
            <a:off x="7911313" y="3824550"/>
            <a:ext cx="1070762" cy="1323439"/>
          </a:xfrm>
          <a:prstGeom prst="rect">
            <a:avLst/>
          </a:prstGeom>
          <a:noFill/>
        </p:spPr>
        <p:txBody>
          <a:bodyPr wrap="square" rtlCol="0">
            <a:spAutoFit/>
          </a:bodyPr>
          <a:lstStyle/>
          <a:p>
            <a:r>
              <a:rPr lang="en-CA" sz="8000" b="1" dirty="0">
                <a:solidFill>
                  <a:srgbClr val="E08CD6"/>
                </a:solidFill>
              </a:rPr>
              <a:t>3</a:t>
            </a:r>
          </a:p>
        </p:txBody>
      </p:sp>
      <p:sp>
        <p:nvSpPr>
          <p:cNvPr id="18" name="TextBox 17">
            <a:extLst>
              <a:ext uri="{FF2B5EF4-FFF2-40B4-BE49-F238E27FC236}">
                <a16:creationId xmlns:a16="http://schemas.microsoft.com/office/drawing/2014/main" id="{734746E3-F512-952A-EC0C-0AAF813C4903}"/>
              </a:ext>
            </a:extLst>
          </p:cNvPr>
          <p:cNvSpPr txBox="1"/>
          <p:nvPr/>
        </p:nvSpPr>
        <p:spPr>
          <a:xfrm>
            <a:off x="5724525" y="6474485"/>
            <a:ext cx="6096000" cy="230832"/>
          </a:xfrm>
          <a:prstGeom prst="rect">
            <a:avLst/>
          </a:prstGeom>
          <a:noFill/>
        </p:spPr>
        <p:txBody>
          <a:bodyPr wrap="square">
            <a:spAutoFit/>
          </a:bodyPr>
          <a:lstStyle/>
          <a:p>
            <a:pPr algn="r"/>
            <a:r>
              <a:rPr lang="en-CA" sz="900" dirty="0">
                <a:solidFill>
                  <a:schemeClr val="tx1">
                    <a:lumMod val="50000"/>
                    <a:lumOff val="50000"/>
                  </a:schemeClr>
                </a:solidFill>
              </a:rPr>
              <a:t>© PAOC MISSION CANADA, ALL RIGHTS RESERVED</a:t>
            </a:r>
            <a:endParaRPr lang="en-CA" sz="900" dirty="0"/>
          </a:p>
        </p:txBody>
      </p:sp>
    </p:spTree>
    <p:extLst>
      <p:ext uri="{BB962C8B-B14F-4D97-AF65-F5344CB8AC3E}">
        <p14:creationId xmlns:p14="http://schemas.microsoft.com/office/powerpoint/2010/main" val="1399728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644C9-6FA9-50DF-1518-F17FECB8C2EE}"/>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5298FB4-0AB4-F0ED-0576-E66107AEE833}"/>
              </a:ext>
            </a:extLst>
          </p:cNvPr>
          <p:cNvPicPr>
            <a:picLocks noChangeAspect="1"/>
          </p:cNvPicPr>
          <p:nvPr/>
        </p:nvPicPr>
        <p:blipFill>
          <a:blip r:embed="rId2">
            <a:duotone>
              <a:schemeClr val="accent5">
                <a:shade val="45000"/>
                <a:satMod val="135000"/>
              </a:schemeClr>
              <a:prstClr val="white"/>
            </a:duotone>
            <a:alphaModFix amt="20000"/>
            <a:extLst>
              <a:ext uri="{28A0092B-C50C-407E-A947-70E740481C1C}">
                <a14:useLocalDpi xmlns:a14="http://schemas.microsoft.com/office/drawing/2010/main" val="0"/>
              </a:ext>
            </a:extLst>
          </a:blip>
          <a:srcRect t="31760" b="32198"/>
          <a:stretch>
            <a:fillRect/>
          </a:stretch>
        </p:blipFill>
        <p:spPr>
          <a:xfrm flipH="1">
            <a:off x="138828" y="2646121"/>
            <a:ext cx="2808444" cy="1012210"/>
          </a:xfrm>
          <a:prstGeom prst="rect">
            <a:avLst/>
          </a:prstGeom>
        </p:spPr>
      </p:pic>
      <p:sp>
        <p:nvSpPr>
          <p:cNvPr id="21" name="TextBox 20">
            <a:extLst>
              <a:ext uri="{FF2B5EF4-FFF2-40B4-BE49-F238E27FC236}">
                <a16:creationId xmlns:a16="http://schemas.microsoft.com/office/drawing/2014/main" id="{EE4B1C4C-985D-35C7-1476-6D27DE1C5DF4}"/>
              </a:ext>
            </a:extLst>
          </p:cNvPr>
          <p:cNvSpPr txBox="1"/>
          <p:nvPr/>
        </p:nvSpPr>
        <p:spPr>
          <a:xfrm>
            <a:off x="2242974" y="3796534"/>
            <a:ext cx="2514599" cy="2616101"/>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bold, wise witnesses and workers</a:t>
            </a:r>
            <a:r>
              <a:rPr lang="en-US" sz="1100" b="1" dirty="0">
                <a:solidFill>
                  <a:schemeClr val="accent5">
                    <a:lumMod val="75000"/>
                  </a:schemeClr>
                </a:solidFill>
              </a:rPr>
              <a:t>:</a:t>
            </a:r>
            <a:r>
              <a:rPr lang="en-US" sz="1100" b="1" dirty="0">
                <a:solidFill>
                  <a:schemeClr val="accent2">
                    <a:lumMod val="50000"/>
                  </a:schemeClr>
                </a:solidFill>
              </a:rPr>
              <a:t> </a:t>
            </a:r>
          </a:p>
          <a:p>
            <a:pPr>
              <a:spcAft>
                <a:spcPts val="600"/>
              </a:spcAft>
            </a:pPr>
            <a:r>
              <a:rPr lang="en-US" sz="1100" dirty="0"/>
              <a:t>Ask God to raise up and equip people, including Sikh-background believers, to serve among Sikhs locally in Canada as well as globally.</a:t>
            </a:r>
          </a:p>
          <a:p>
            <a:pPr marL="171450" indent="-171450">
              <a:spcAft>
                <a:spcPts val="600"/>
              </a:spcAft>
              <a:buFont typeface="Arial" panose="020B0604020202020204" pitchFamily="34" charset="0"/>
              <a:buChar char="•"/>
            </a:pPr>
            <a:r>
              <a:rPr lang="en-US" sz="1100" dirty="0"/>
              <a:t>That the Lord of the harvest will send workers amidst Sikhs here:  Matthew 9:37–38, Luke 10:2 </a:t>
            </a:r>
          </a:p>
          <a:p>
            <a:pPr marL="171450" indent="-171450">
              <a:spcAft>
                <a:spcPts val="600"/>
              </a:spcAft>
              <a:buFont typeface="Arial" panose="020B0604020202020204" pitchFamily="34" charset="0"/>
              <a:buChar char="•"/>
            </a:pPr>
            <a:r>
              <a:rPr lang="en-US" sz="1100" dirty="0"/>
              <a:t>That gospel workers will have wisdom to commend what is good in Sikh culture yet also share truth: 1 Cor. 9:19–23; 2 Tim. 2:24–26.</a:t>
            </a:r>
          </a:p>
        </p:txBody>
      </p:sp>
      <p:sp>
        <p:nvSpPr>
          <p:cNvPr id="6" name="TextBox 5">
            <a:extLst>
              <a:ext uri="{FF2B5EF4-FFF2-40B4-BE49-F238E27FC236}">
                <a16:creationId xmlns:a16="http://schemas.microsoft.com/office/drawing/2014/main" id="{3B1DC7DE-F02B-0329-BFFF-B9B38ADE4E99}"/>
              </a:ext>
            </a:extLst>
          </p:cNvPr>
          <p:cNvSpPr txBox="1"/>
          <p:nvPr/>
        </p:nvSpPr>
        <p:spPr>
          <a:xfrm>
            <a:off x="1543050" y="3546588"/>
            <a:ext cx="1070762" cy="1323439"/>
          </a:xfrm>
          <a:prstGeom prst="rect">
            <a:avLst/>
          </a:prstGeom>
          <a:noFill/>
        </p:spPr>
        <p:txBody>
          <a:bodyPr wrap="square" rtlCol="0">
            <a:spAutoFit/>
          </a:bodyPr>
          <a:lstStyle/>
          <a:p>
            <a:r>
              <a:rPr lang="en-CA" sz="8000" b="1" dirty="0">
                <a:solidFill>
                  <a:srgbClr val="E08CD6"/>
                </a:solidFill>
              </a:rPr>
              <a:t>7</a:t>
            </a:r>
          </a:p>
        </p:txBody>
      </p:sp>
      <p:sp>
        <p:nvSpPr>
          <p:cNvPr id="8" name="TextBox 7">
            <a:extLst>
              <a:ext uri="{FF2B5EF4-FFF2-40B4-BE49-F238E27FC236}">
                <a16:creationId xmlns:a16="http://schemas.microsoft.com/office/drawing/2014/main" id="{3C00C002-ED08-F7A7-12A7-3A649123C6EA}"/>
              </a:ext>
            </a:extLst>
          </p:cNvPr>
          <p:cNvSpPr txBox="1"/>
          <p:nvPr/>
        </p:nvSpPr>
        <p:spPr>
          <a:xfrm>
            <a:off x="5805015" y="3773732"/>
            <a:ext cx="2586510" cy="2446824"/>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Sikh-background believers </a:t>
            </a:r>
            <a:r>
              <a:rPr lang="en-US" sz="1100" dirty="0"/>
              <a:t>and their families:</a:t>
            </a:r>
          </a:p>
          <a:p>
            <a:pPr>
              <a:spcAft>
                <a:spcPts val="600"/>
              </a:spcAft>
            </a:pPr>
            <a:r>
              <a:rPr lang="en-US" sz="1100" dirty="0"/>
              <a:t>Sikh-background believers often face family pressure and misunderstanding; prayer for strength and spiritual growth.</a:t>
            </a:r>
          </a:p>
          <a:p>
            <a:pPr marL="171450" indent="-171450">
              <a:spcAft>
                <a:spcPts val="600"/>
              </a:spcAft>
              <a:buFont typeface="Arial" panose="020B0604020202020204" pitchFamily="34" charset="0"/>
              <a:buChar char="•"/>
            </a:pPr>
            <a:r>
              <a:rPr lang="en-US" sz="1100" dirty="0"/>
              <a:t>That SBBs (Sikh background believers) will be strengthened in faith and become vibrant witnesses: Eph. 3:16–19; Acts 4:29–31.</a:t>
            </a:r>
          </a:p>
          <a:p>
            <a:pPr marL="171450" indent="-171450">
              <a:spcAft>
                <a:spcPts val="600"/>
              </a:spcAft>
              <a:buFont typeface="Arial" panose="020B0604020202020204" pitchFamily="34" charset="0"/>
              <a:buChar char="•"/>
            </a:pPr>
            <a:r>
              <a:rPr lang="en-US" sz="1100" dirty="0"/>
              <a:t>That their families will see Christ’s transforming power and also come to faith: 1 Pet. 2:12; Acts 16:30–34.</a:t>
            </a:r>
          </a:p>
        </p:txBody>
      </p:sp>
      <p:sp>
        <p:nvSpPr>
          <p:cNvPr id="10" name="TextBox 9">
            <a:extLst>
              <a:ext uri="{FF2B5EF4-FFF2-40B4-BE49-F238E27FC236}">
                <a16:creationId xmlns:a16="http://schemas.microsoft.com/office/drawing/2014/main" id="{25306F32-FE1E-978E-19A8-B170DADE92AD}"/>
              </a:ext>
            </a:extLst>
          </p:cNvPr>
          <p:cNvSpPr txBox="1"/>
          <p:nvPr/>
        </p:nvSpPr>
        <p:spPr>
          <a:xfrm>
            <a:off x="5095875" y="3546588"/>
            <a:ext cx="1070762" cy="1323439"/>
          </a:xfrm>
          <a:prstGeom prst="rect">
            <a:avLst/>
          </a:prstGeom>
          <a:noFill/>
        </p:spPr>
        <p:txBody>
          <a:bodyPr wrap="square" rtlCol="0">
            <a:spAutoFit/>
          </a:bodyPr>
          <a:lstStyle/>
          <a:p>
            <a:r>
              <a:rPr lang="en-CA" sz="8000" b="1" dirty="0">
                <a:solidFill>
                  <a:srgbClr val="E08CD6"/>
                </a:solidFill>
              </a:rPr>
              <a:t>8</a:t>
            </a:r>
          </a:p>
        </p:txBody>
      </p:sp>
      <p:sp>
        <p:nvSpPr>
          <p:cNvPr id="11" name="TextBox 10">
            <a:extLst>
              <a:ext uri="{FF2B5EF4-FFF2-40B4-BE49-F238E27FC236}">
                <a16:creationId xmlns:a16="http://schemas.microsoft.com/office/drawing/2014/main" id="{40C402E4-4F02-870F-F295-3B4C4F3C7315}"/>
              </a:ext>
            </a:extLst>
          </p:cNvPr>
          <p:cNvSpPr txBox="1"/>
          <p:nvPr/>
        </p:nvSpPr>
        <p:spPr>
          <a:xfrm>
            <a:off x="9325303" y="3775469"/>
            <a:ext cx="2514599" cy="2446824"/>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vibrant, outreaching local churches</a:t>
            </a:r>
            <a:r>
              <a:rPr lang="en-US" sz="1100" b="1" dirty="0">
                <a:solidFill>
                  <a:schemeClr val="accent5">
                    <a:lumMod val="75000"/>
                  </a:schemeClr>
                </a:solidFill>
              </a:rPr>
              <a:t>:  </a:t>
            </a:r>
            <a:endParaRPr lang="en-US" sz="1100" dirty="0"/>
          </a:p>
          <a:p>
            <a:pPr>
              <a:spcAft>
                <a:spcPts val="600"/>
              </a:spcAft>
            </a:pPr>
            <a:r>
              <a:rPr lang="en-US" sz="1100" dirty="0"/>
              <a:t>Ask God to empower pastors and all churches among Sikhs to prayerfully and sensitively engage Sikhs: </a:t>
            </a:r>
          </a:p>
          <a:p>
            <a:pPr marL="171450" indent="-171450">
              <a:spcAft>
                <a:spcPts val="600"/>
              </a:spcAft>
              <a:buFont typeface="Arial" panose="020B0604020202020204" pitchFamily="34" charset="0"/>
              <a:buChar char="•"/>
            </a:pPr>
            <a:r>
              <a:rPr lang="en-US" sz="1100" dirty="0"/>
              <a:t>That vibrant churches will be planted in diaspora neighborhoods: Acts 2:41–47; Tit. 1:5.</a:t>
            </a:r>
          </a:p>
          <a:p>
            <a:pPr marL="171450" indent="-171450">
              <a:spcAft>
                <a:spcPts val="600"/>
              </a:spcAft>
              <a:buFont typeface="Arial" panose="020B0604020202020204" pitchFamily="34" charset="0"/>
              <a:buChar char="•"/>
            </a:pPr>
            <a:r>
              <a:rPr lang="en-US" sz="1100" dirty="0"/>
              <a:t>That these fellowships will grow in love, holiness, and effective engagement: Heb. 10:24–25; Matt. 5:13–16.</a:t>
            </a:r>
          </a:p>
        </p:txBody>
      </p:sp>
      <p:sp>
        <p:nvSpPr>
          <p:cNvPr id="12" name="TextBox 11">
            <a:extLst>
              <a:ext uri="{FF2B5EF4-FFF2-40B4-BE49-F238E27FC236}">
                <a16:creationId xmlns:a16="http://schemas.microsoft.com/office/drawing/2014/main" id="{B2088FB1-8897-D8C8-4A04-DA7FBDEDBDF8}"/>
              </a:ext>
            </a:extLst>
          </p:cNvPr>
          <p:cNvSpPr txBox="1"/>
          <p:nvPr/>
        </p:nvSpPr>
        <p:spPr>
          <a:xfrm>
            <a:off x="8616163" y="3548325"/>
            <a:ext cx="1070762" cy="1323439"/>
          </a:xfrm>
          <a:prstGeom prst="rect">
            <a:avLst/>
          </a:prstGeom>
          <a:noFill/>
        </p:spPr>
        <p:txBody>
          <a:bodyPr wrap="square" rtlCol="0">
            <a:spAutoFit/>
          </a:bodyPr>
          <a:lstStyle/>
          <a:p>
            <a:r>
              <a:rPr lang="en-CA" sz="8000" b="1" dirty="0">
                <a:solidFill>
                  <a:srgbClr val="E08CD6"/>
                </a:solidFill>
              </a:rPr>
              <a:t>9</a:t>
            </a:r>
          </a:p>
        </p:txBody>
      </p:sp>
      <p:sp>
        <p:nvSpPr>
          <p:cNvPr id="13" name="TextBox 12">
            <a:extLst>
              <a:ext uri="{FF2B5EF4-FFF2-40B4-BE49-F238E27FC236}">
                <a16:creationId xmlns:a16="http://schemas.microsoft.com/office/drawing/2014/main" id="{15A9148E-6AD8-F43C-1A6F-6C6B84F189AC}"/>
              </a:ext>
            </a:extLst>
          </p:cNvPr>
          <p:cNvSpPr txBox="1"/>
          <p:nvPr/>
        </p:nvSpPr>
        <p:spPr>
          <a:xfrm>
            <a:off x="2176880" y="896614"/>
            <a:ext cx="2514599" cy="2446824"/>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Scripture and gospel encounters</a:t>
            </a:r>
            <a:r>
              <a:rPr lang="en-US" sz="1100" b="1" dirty="0">
                <a:solidFill>
                  <a:schemeClr val="accent5">
                    <a:lumMod val="75000"/>
                  </a:schemeClr>
                </a:solidFill>
              </a:rPr>
              <a:t>:</a:t>
            </a:r>
            <a:r>
              <a:rPr lang="en-US" sz="1100" b="1" dirty="0">
                <a:solidFill>
                  <a:schemeClr val="accent2">
                    <a:lumMod val="50000"/>
                  </a:schemeClr>
                </a:solidFill>
              </a:rPr>
              <a:t> </a:t>
            </a:r>
          </a:p>
          <a:p>
            <a:pPr>
              <a:spcAft>
                <a:spcPts val="600"/>
              </a:spcAft>
            </a:pPr>
            <a:r>
              <a:rPr lang="en-US" sz="1100" dirty="0"/>
              <a:t>Pray that every Sikh has a meaningful opportunity to hear and understand the message of Christ.</a:t>
            </a:r>
          </a:p>
          <a:p>
            <a:pPr marL="171450" indent="-171450">
              <a:spcAft>
                <a:spcPts val="600"/>
              </a:spcAft>
              <a:buFont typeface="Arial" panose="020B0604020202020204" pitchFamily="34" charset="0"/>
              <a:buChar char="•"/>
            </a:pPr>
            <a:r>
              <a:rPr lang="en-US" sz="1100" dirty="0"/>
              <a:t>That each Sikh will hear the gospel clearly and be able to respond: Rom. 10:13–15; Matt. 24:14.</a:t>
            </a:r>
          </a:p>
          <a:p>
            <a:pPr marL="171450" indent="-171450">
              <a:spcAft>
                <a:spcPts val="600"/>
              </a:spcAft>
              <a:buFont typeface="Arial" panose="020B0604020202020204" pitchFamily="34" charset="0"/>
              <a:buChar char="•"/>
            </a:pPr>
            <a:r>
              <a:rPr lang="en-US" sz="1100" dirty="0"/>
              <a:t>That God will confirm the word through his Spirit, bringing conviction of sin, righteousness, and judgment: John 16:8–11.</a:t>
            </a:r>
          </a:p>
        </p:txBody>
      </p:sp>
      <p:sp>
        <p:nvSpPr>
          <p:cNvPr id="14" name="TextBox 13">
            <a:extLst>
              <a:ext uri="{FF2B5EF4-FFF2-40B4-BE49-F238E27FC236}">
                <a16:creationId xmlns:a16="http://schemas.microsoft.com/office/drawing/2014/main" id="{DCF1A729-4654-CDCB-FBF9-5B94AF947F26}"/>
              </a:ext>
            </a:extLst>
          </p:cNvPr>
          <p:cNvSpPr txBox="1"/>
          <p:nvPr/>
        </p:nvSpPr>
        <p:spPr>
          <a:xfrm>
            <a:off x="1467740" y="669470"/>
            <a:ext cx="1070762" cy="1323439"/>
          </a:xfrm>
          <a:prstGeom prst="rect">
            <a:avLst/>
          </a:prstGeom>
          <a:noFill/>
        </p:spPr>
        <p:txBody>
          <a:bodyPr wrap="square" rtlCol="0">
            <a:spAutoFit/>
          </a:bodyPr>
          <a:lstStyle/>
          <a:p>
            <a:r>
              <a:rPr lang="en-CA" sz="8000" b="1" dirty="0">
                <a:solidFill>
                  <a:srgbClr val="E08CD6"/>
                </a:solidFill>
              </a:rPr>
              <a:t>4</a:t>
            </a:r>
          </a:p>
        </p:txBody>
      </p:sp>
      <p:sp>
        <p:nvSpPr>
          <p:cNvPr id="16" name="TextBox 15">
            <a:extLst>
              <a:ext uri="{FF2B5EF4-FFF2-40B4-BE49-F238E27FC236}">
                <a16:creationId xmlns:a16="http://schemas.microsoft.com/office/drawing/2014/main" id="{1CD2A1E9-92A7-75D9-1226-C419515FAB97}"/>
              </a:ext>
            </a:extLst>
          </p:cNvPr>
          <p:cNvSpPr txBox="1"/>
          <p:nvPr/>
        </p:nvSpPr>
        <p:spPr>
          <a:xfrm>
            <a:off x="5020565" y="669470"/>
            <a:ext cx="1070762" cy="1323439"/>
          </a:xfrm>
          <a:prstGeom prst="rect">
            <a:avLst/>
          </a:prstGeom>
          <a:noFill/>
        </p:spPr>
        <p:txBody>
          <a:bodyPr wrap="square" rtlCol="0">
            <a:spAutoFit/>
          </a:bodyPr>
          <a:lstStyle/>
          <a:p>
            <a:r>
              <a:rPr lang="en-CA" sz="8000" b="1" dirty="0">
                <a:solidFill>
                  <a:srgbClr val="E08CD6"/>
                </a:solidFill>
              </a:rPr>
              <a:t>5</a:t>
            </a:r>
          </a:p>
        </p:txBody>
      </p:sp>
      <p:sp>
        <p:nvSpPr>
          <p:cNvPr id="18" name="TextBox 17">
            <a:extLst>
              <a:ext uri="{FF2B5EF4-FFF2-40B4-BE49-F238E27FC236}">
                <a16:creationId xmlns:a16="http://schemas.microsoft.com/office/drawing/2014/main" id="{FD9C2725-3A7D-8C22-B36C-A505813A7542}"/>
              </a:ext>
            </a:extLst>
          </p:cNvPr>
          <p:cNvSpPr txBox="1"/>
          <p:nvPr/>
        </p:nvSpPr>
        <p:spPr>
          <a:xfrm>
            <a:off x="9249993" y="898351"/>
            <a:ext cx="2514599" cy="2277547"/>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loving Christian friendships</a:t>
            </a:r>
            <a:r>
              <a:rPr lang="en-US" sz="1100" b="1" dirty="0">
                <a:solidFill>
                  <a:schemeClr val="accent5">
                    <a:lumMod val="75000"/>
                  </a:schemeClr>
                </a:solidFill>
              </a:rPr>
              <a:t>:  </a:t>
            </a:r>
            <a:endParaRPr lang="en-US" sz="1100" dirty="0"/>
          </a:p>
          <a:p>
            <a:pPr>
              <a:spcAft>
                <a:spcPts val="600"/>
              </a:spcAft>
            </a:pPr>
            <a:r>
              <a:rPr lang="en-US" sz="1100" dirty="0"/>
              <a:t>Sikhs have met Jesus by meeting gracious, bold believers! Pray that: </a:t>
            </a:r>
          </a:p>
          <a:p>
            <a:pPr marL="171450" indent="-171450">
              <a:spcAft>
                <a:spcPts val="600"/>
              </a:spcAft>
              <a:buFont typeface="Arial" panose="020B0604020202020204" pitchFamily="34" charset="0"/>
              <a:buChar char="•"/>
            </a:pPr>
            <a:r>
              <a:rPr lang="en-US" sz="1100" dirty="0"/>
              <a:t>That Christians near Sikhs will be burdened to reach out in love and hospitality: 1 Peter 3:15–16; Heb. 13:1–2.</a:t>
            </a:r>
          </a:p>
          <a:p>
            <a:pPr marL="171450" indent="-171450">
              <a:spcAft>
                <a:spcPts val="600"/>
              </a:spcAft>
              <a:buFont typeface="Arial" panose="020B0604020202020204" pitchFamily="34" charset="0"/>
              <a:buChar char="•"/>
            </a:pPr>
            <a:r>
              <a:rPr lang="en-US" sz="1100" dirty="0"/>
              <a:t>That believers will befriend Sikhs and share the good news gently and clearly: Col. 4:5–6; 2 Cor. 5:20.</a:t>
            </a:r>
            <a:endParaRPr lang="en-CA" sz="1100" b="1" dirty="0">
              <a:solidFill>
                <a:schemeClr val="accent2">
                  <a:lumMod val="50000"/>
                </a:schemeClr>
              </a:solidFill>
            </a:endParaRPr>
          </a:p>
        </p:txBody>
      </p:sp>
      <p:sp>
        <p:nvSpPr>
          <p:cNvPr id="20" name="TextBox 19">
            <a:extLst>
              <a:ext uri="{FF2B5EF4-FFF2-40B4-BE49-F238E27FC236}">
                <a16:creationId xmlns:a16="http://schemas.microsoft.com/office/drawing/2014/main" id="{5555F8B2-3E4F-9468-B845-9B54946E7B79}"/>
              </a:ext>
            </a:extLst>
          </p:cNvPr>
          <p:cNvSpPr txBox="1"/>
          <p:nvPr/>
        </p:nvSpPr>
        <p:spPr>
          <a:xfrm>
            <a:off x="8540853" y="671207"/>
            <a:ext cx="1070762" cy="1323439"/>
          </a:xfrm>
          <a:prstGeom prst="rect">
            <a:avLst/>
          </a:prstGeom>
          <a:noFill/>
        </p:spPr>
        <p:txBody>
          <a:bodyPr wrap="square" rtlCol="0">
            <a:spAutoFit/>
          </a:bodyPr>
          <a:lstStyle/>
          <a:p>
            <a:r>
              <a:rPr lang="en-CA" sz="8000" b="1" dirty="0">
                <a:solidFill>
                  <a:srgbClr val="E08CD6"/>
                </a:solidFill>
              </a:rPr>
              <a:t>6</a:t>
            </a:r>
          </a:p>
        </p:txBody>
      </p:sp>
      <p:sp>
        <p:nvSpPr>
          <p:cNvPr id="27" name="TextBox 26">
            <a:extLst>
              <a:ext uri="{FF2B5EF4-FFF2-40B4-BE49-F238E27FC236}">
                <a16:creationId xmlns:a16="http://schemas.microsoft.com/office/drawing/2014/main" id="{DCE5A06C-481B-3155-923F-15222E6E182E}"/>
              </a:ext>
            </a:extLst>
          </p:cNvPr>
          <p:cNvSpPr txBox="1"/>
          <p:nvPr/>
        </p:nvSpPr>
        <p:spPr>
          <a:xfrm>
            <a:off x="5805015" y="891051"/>
            <a:ext cx="2514599" cy="2446824"/>
          </a:xfrm>
          <a:prstGeom prst="rect">
            <a:avLst/>
          </a:prstGeom>
          <a:noFill/>
        </p:spPr>
        <p:txBody>
          <a:bodyPr wrap="square" rtlCol="0">
            <a:spAutoFit/>
          </a:bodyPr>
          <a:lstStyle/>
          <a:p>
            <a:pPr>
              <a:spcAft>
                <a:spcPts val="600"/>
              </a:spcAft>
            </a:pPr>
            <a:r>
              <a:rPr lang="en-US" sz="1400" b="1" dirty="0">
                <a:solidFill>
                  <a:schemeClr val="accent5">
                    <a:lumMod val="75000"/>
                  </a:schemeClr>
                </a:solidFill>
              </a:rPr>
              <a:t>Pray for dreams, visions, and supernatural encounters</a:t>
            </a:r>
            <a:r>
              <a:rPr lang="en-US" sz="1100" b="1" dirty="0">
                <a:solidFill>
                  <a:schemeClr val="accent5">
                    <a:lumMod val="75000"/>
                  </a:schemeClr>
                </a:solidFill>
              </a:rPr>
              <a:t>:</a:t>
            </a:r>
            <a:r>
              <a:rPr lang="en-US" sz="1100" b="1" dirty="0">
                <a:solidFill>
                  <a:schemeClr val="accent2">
                    <a:lumMod val="50000"/>
                  </a:schemeClr>
                </a:solidFill>
              </a:rPr>
              <a:t> </a:t>
            </a:r>
          </a:p>
          <a:p>
            <a:pPr>
              <a:spcAft>
                <a:spcPts val="600"/>
              </a:spcAft>
            </a:pPr>
            <a:r>
              <a:rPr lang="en-US" sz="1100" dirty="0"/>
              <a:t>Ask the Holy Spirit to speak in ways that bypass barriers where the church distant or unengaged.</a:t>
            </a:r>
          </a:p>
          <a:p>
            <a:pPr marL="171450" indent="-171450">
              <a:spcAft>
                <a:spcPts val="600"/>
              </a:spcAft>
              <a:buFont typeface="Arial" panose="020B0604020202020204" pitchFamily="34" charset="0"/>
              <a:buChar char="•"/>
            </a:pPr>
            <a:r>
              <a:rPr lang="en-US" sz="1100" dirty="0"/>
              <a:t>That God will speak to Sikhs through dreams and visions, revealing Jesus as Lord: Acts 2:17–18; Acts 9:3–6.</a:t>
            </a:r>
          </a:p>
          <a:p>
            <a:pPr marL="171450" indent="-171450">
              <a:spcAft>
                <a:spcPts val="600"/>
              </a:spcAft>
              <a:buFont typeface="Arial" panose="020B0604020202020204" pitchFamily="34" charset="0"/>
              <a:buChar char="•"/>
            </a:pPr>
            <a:r>
              <a:rPr lang="en-US" sz="1100" dirty="0"/>
              <a:t>That these encounters lead to repentance and faith, not just curiosity: Acts 10:1–6, 34–43.</a:t>
            </a:r>
            <a:endParaRPr lang="en-CA" sz="1100" b="1" dirty="0">
              <a:solidFill>
                <a:schemeClr val="accent2">
                  <a:lumMod val="50000"/>
                </a:schemeClr>
              </a:solidFill>
            </a:endParaRPr>
          </a:p>
        </p:txBody>
      </p:sp>
      <p:sp>
        <p:nvSpPr>
          <p:cNvPr id="29" name="TextBox 28">
            <a:extLst>
              <a:ext uri="{FF2B5EF4-FFF2-40B4-BE49-F238E27FC236}">
                <a16:creationId xmlns:a16="http://schemas.microsoft.com/office/drawing/2014/main" id="{5D31D219-FECC-9D5D-FEEA-4C8C4AAC905A}"/>
              </a:ext>
            </a:extLst>
          </p:cNvPr>
          <p:cNvSpPr txBox="1"/>
          <p:nvPr/>
        </p:nvSpPr>
        <p:spPr>
          <a:xfrm>
            <a:off x="5724525" y="6474485"/>
            <a:ext cx="6096000" cy="230832"/>
          </a:xfrm>
          <a:prstGeom prst="rect">
            <a:avLst/>
          </a:prstGeom>
          <a:noFill/>
        </p:spPr>
        <p:txBody>
          <a:bodyPr wrap="square">
            <a:spAutoFit/>
          </a:bodyPr>
          <a:lstStyle/>
          <a:p>
            <a:pPr algn="r"/>
            <a:r>
              <a:rPr lang="en-CA" sz="900" dirty="0">
                <a:solidFill>
                  <a:schemeClr val="tx1">
                    <a:lumMod val="50000"/>
                    <a:lumOff val="50000"/>
                  </a:schemeClr>
                </a:solidFill>
              </a:rPr>
              <a:t>© PAOC MISSION CANADA, ALL RIGHTS RESERVED</a:t>
            </a:r>
            <a:endParaRPr lang="en-CA" sz="900" dirty="0"/>
          </a:p>
        </p:txBody>
      </p:sp>
    </p:spTree>
    <p:extLst>
      <p:ext uri="{BB962C8B-B14F-4D97-AF65-F5344CB8AC3E}">
        <p14:creationId xmlns:p14="http://schemas.microsoft.com/office/powerpoint/2010/main" val="747580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13320</TotalTime>
  <Words>3559</Words>
  <Application>Microsoft Office PowerPoint</Application>
  <PresentationFormat>Widescreen</PresentationFormat>
  <Paragraphs>186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Aptos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Charles Hermelink</dc:creator>
  <cp:lastModifiedBy>Valencia Octave</cp:lastModifiedBy>
  <cp:revision>4</cp:revision>
  <cp:lastPrinted>2026-03-24T18:14:42Z</cp:lastPrinted>
  <dcterms:created xsi:type="dcterms:W3CDTF">2026-03-11T18:08:44Z</dcterms:created>
  <dcterms:modified xsi:type="dcterms:W3CDTF">2026-04-08T20:32:17Z</dcterms:modified>
</cp:coreProperties>
</file>